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6"/>
  </p:handoutMasterIdLst>
  <p:sldIdLst>
    <p:sldId id="256" r:id="rId2"/>
    <p:sldId id="259" r:id="rId3"/>
    <p:sldId id="295" r:id="rId4"/>
    <p:sldId id="270" r:id="rId5"/>
    <p:sldId id="271" r:id="rId6"/>
    <p:sldId id="272" r:id="rId7"/>
    <p:sldId id="263" r:id="rId8"/>
    <p:sldId id="298" r:id="rId9"/>
    <p:sldId id="273" r:id="rId10"/>
    <p:sldId id="296" r:id="rId11"/>
    <p:sldId id="306" r:id="rId12"/>
    <p:sldId id="269" r:id="rId13"/>
    <p:sldId id="274" r:id="rId14"/>
    <p:sldId id="275" r:id="rId15"/>
    <p:sldId id="300" r:id="rId16"/>
    <p:sldId id="301" r:id="rId17"/>
    <p:sldId id="302" r:id="rId18"/>
    <p:sldId id="303" r:id="rId19"/>
    <p:sldId id="297" r:id="rId20"/>
    <p:sldId id="260" r:id="rId21"/>
    <p:sldId id="304" r:id="rId22"/>
    <p:sldId id="265" r:id="rId23"/>
    <p:sldId id="279" r:id="rId24"/>
    <p:sldId id="280" r:id="rId25"/>
    <p:sldId id="266" r:id="rId26"/>
    <p:sldId id="281" r:id="rId27"/>
    <p:sldId id="282" r:id="rId28"/>
    <p:sldId id="267" r:id="rId29"/>
    <p:sldId id="283" r:id="rId30"/>
    <p:sldId id="268" r:id="rId31"/>
    <p:sldId id="284" r:id="rId32"/>
    <p:sldId id="285" r:id="rId33"/>
    <p:sldId id="261" r:id="rId34"/>
    <p:sldId id="305" r:id="rId35"/>
    <p:sldId id="288" r:id="rId36"/>
    <p:sldId id="286" r:id="rId37"/>
    <p:sldId id="287" r:id="rId38"/>
    <p:sldId id="257" r:id="rId39"/>
    <p:sldId id="289" r:id="rId40"/>
    <p:sldId id="290" r:id="rId41"/>
    <p:sldId id="258" r:id="rId42"/>
    <p:sldId id="293" r:id="rId43"/>
    <p:sldId id="294" r:id="rId44"/>
    <p:sldId id="292" r:id="rId45"/>
  </p:sldIdLst>
  <p:sldSz cx="9144000" cy="6858000" type="screen4x3"/>
  <p:notesSz cx="7099300" cy="10234613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-1032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420A7B70-8146-47C6-8AA2-13ED0EFB6BD8}" type="datetimeFigureOut">
              <a:rPr lang="da-DK" smtClean="0"/>
              <a:pPr/>
              <a:t>02-09-2014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DB8C3D0E-5559-4C57-B046-C40B62336D60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063814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D1E4D-6B93-4EE9-8A10-B8AD336451E2}" type="datetimeFigureOut">
              <a:rPr lang="da-DK" smtClean="0"/>
              <a:pPr/>
              <a:t>02-09-2014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68CA-CE29-48B2-A76D-5FAA5388020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D1E4D-6B93-4EE9-8A10-B8AD336451E2}" type="datetimeFigureOut">
              <a:rPr lang="da-DK" smtClean="0"/>
              <a:pPr/>
              <a:t>02-09-2014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68CA-CE29-48B2-A76D-5FAA5388020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D1E4D-6B93-4EE9-8A10-B8AD336451E2}" type="datetimeFigureOut">
              <a:rPr lang="da-DK" smtClean="0"/>
              <a:pPr/>
              <a:t>02-09-2014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68CA-CE29-48B2-A76D-5FAA5388020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D1E4D-6B93-4EE9-8A10-B8AD336451E2}" type="datetimeFigureOut">
              <a:rPr lang="da-DK" smtClean="0"/>
              <a:pPr/>
              <a:t>02-09-2014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68CA-CE29-48B2-A76D-5FAA5388020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D1E4D-6B93-4EE9-8A10-B8AD336451E2}" type="datetimeFigureOut">
              <a:rPr lang="da-DK" smtClean="0"/>
              <a:pPr/>
              <a:t>02-09-2014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68CA-CE29-48B2-A76D-5FAA5388020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D1E4D-6B93-4EE9-8A10-B8AD336451E2}" type="datetimeFigureOut">
              <a:rPr lang="da-DK" smtClean="0"/>
              <a:pPr/>
              <a:t>02-09-2014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68CA-CE29-48B2-A76D-5FAA5388020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D1E4D-6B93-4EE9-8A10-B8AD336451E2}" type="datetimeFigureOut">
              <a:rPr lang="da-DK" smtClean="0"/>
              <a:pPr/>
              <a:t>02-09-2014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68CA-CE29-48B2-A76D-5FAA5388020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D1E4D-6B93-4EE9-8A10-B8AD336451E2}" type="datetimeFigureOut">
              <a:rPr lang="da-DK" smtClean="0"/>
              <a:pPr/>
              <a:t>02-09-2014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68CA-CE29-48B2-A76D-5FAA5388020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D1E4D-6B93-4EE9-8A10-B8AD336451E2}" type="datetimeFigureOut">
              <a:rPr lang="da-DK" smtClean="0"/>
              <a:pPr/>
              <a:t>02-09-2014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68CA-CE29-48B2-A76D-5FAA5388020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D1E4D-6B93-4EE9-8A10-B8AD336451E2}" type="datetimeFigureOut">
              <a:rPr lang="da-DK" smtClean="0"/>
              <a:pPr/>
              <a:t>02-09-2014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68CA-CE29-48B2-A76D-5FAA5388020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D1E4D-6B93-4EE9-8A10-B8AD336451E2}" type="datetimeFigureOut">
              <a:rPr lang="da-DK" smtClean="0"/>
              <a:pPr/>
              <a:t>02-09-2014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68CA-CE29-48B2-A76D-5FAA5388020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D1E4D-6B93-4EE9-8A10-B8AD336451E2}" type="datetimeFigureOut">
              <a:rPr lang="da-DK" smtClean="0"/>
              <a:pPr/>
              <a:t>02-09-2014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E68CA-CE29-48B2-A76D-5FAA5388020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kstboks 17"/>
          <p:cNvSpPr txBox="1"/>
          <p:nvPr/>
        </p:nvSpPr>
        <p:spPr>
          <a:xfrm>
            <a:off x="2278986" y="1412776"/>
            <a:ext cx="4436151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b="1" cap="all" dirty="0" smtClean="0">
                <a:latin typeface="Times New Roman" pitchFamily="18" charset="0"/>
                <a:cs typeface="Times New Roman" pitchFamily="18" charset="0"/>
              </a:rPr>
              <a:t>reflections on </a:t>
            </a:r>
          </a:p>
          <a:p>
            <a:pPr algn="ctr"/>
            <a:r>
              <a:rPr lang="en-GB" sz="2800" b="1" cap="all" dirty="0" smtClean="0">
                <a:latin typeface="Times New Roman" pitchFamily="18" charset="0"/>
                <a:cs typeface="Times New Roman" pitchFamily="18" charset="0"/>
              </a:rPr>
              <a:t>a moral Turing Test</a:t>
            </a:r>
          </a:p>
          <a:p>
            <a:pPr algn="ctr"/>
            <a:endParaRPr lang="en-GB" sz="2800" b="1" cap="all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da-DK" sz="2800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GB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Peter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Øhrstrøm</a:t>
            </a: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kstboks 17"/>
          <p:cNvSpPr txBox="1"/>
          <p:nvPr/>
        </p:nvSpPr>
        <p:spPr>
          <a:xfrm>
            <a:off x="323528" y="185727"/>
            <a:ext cx="842493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7550" indent="-717550">
              <a:buFont typeface="Wingdings" pitchFamily="2" charset="2"/>
              <a:buChar char="q"/>
            </a:pPr>
            <a:r>
              <a:rPr lang="en-GB" sz="2800" i="1" dirty="0" smtClean="0">
                <a:latin typeface="Times New Roman" pitchFamily="18" charset="0"/>
                <a:cs typeface="Times New Roman" pitchFamily="18" charset="0"/>
              </a:rPr>
              <a:t>Ethical Agents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(systems similar to human beings in the sense that they carry out their moral evaluation).</a:t>
            </a:r>
          </a:p>
          <a:p>
            <a:pPr marL="717550" indent="-717550"/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17550" indent="-717550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 necessary condition for being an ethical agent:</a:t>
            </a:r>
          </a:p>
          <a:p>
            <a:pPr marL="717550" indent="-717550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It should pass the Moral Turing Test (MTT).</a:t>
            </a:r>
          </a:p>
          <a:p>
            <a:pPr marL="717550" indent="-717550"/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 computer system passes the MTT if a human who interacts with the system is unable to distinguish between utterances on moral issues produced by the computer and those produced by a fellow human being.</a:t>
            </a:r>
          </a:p>
          <a:p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Which sort of problems should a system which can pass the MTT be able to handle?</a:t>
            </a:r>
          </a:p>
          <a:p>
            <a:pPr marL="717550" indent="-717550"/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kstboks 17"/>
          <p:cNvSpPr txBox="1"/>
          <p:nvPr/>
        </p:nvSpPr>
        <p:spPr>
          <a:xfrm>
            <a:off x="323528" y="185727"/>
            <a:ext cx="842493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7550" indent="-717550">
              <a:buFont typeface="Wingdings" pitchFamily="2" charset="2"/>
              <a:buChar char="q"/>
            </a:pPr>
            <a:r>
              <a:rPr lang="en-GB" sz="2800" i="1" dirty="0" smtClean="0">
                <a:latin typeface="Times New Roman" pitchFamily="18" charset="0"/>
                <a:cs typeface="Times New Roman" pitchFamily="18" charset="0"/>
              </a:rPr>
              <a:t>Ethical Agents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(systems similar to human beings in the sense that they carry out their moral evaluation).</a:t>
            </a:r>
          </a:p>
          <a:p>
            <a:pPr marL="717550" indent="-717550"/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17550" indent="-717550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 necessary condition for being an ethical agent:</a:t>
            </a:r>
          </a:p>
          <a:p>
            <a:pPr marL="717550" indent="-717550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It should pass the Moral Turing Test (MTT).</a:t>
            </a:r>
          </a:p>
          <a:p>
            <a:pPr marL="717550" indent="-717550"/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 computer system passes the MTT if a human who interacts with the system is unable to distinguish between utterances on moral issues produced by the computer and those produced by a fellow human being.</a:t>
            </a:r>
          </a:p>
          <a:p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Which sort of problems should a system which can pass the MTT be able to handle? 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What would it mean for Robot to be able to handle ethical questions just as well as Frank?</a:t>
            </a:r>
          </a:p>
        </p:txBody>
      </p:sp>
    </p:spTree>
    <p:extLst>
      <p:ext uri="{BB962C8B-B14F-4D97-AF65-F5344CB8AC3E}">
        <p14:creationId xmlns:p14="http://schemas.microsoft.com/office/powerpoint/2010/main" val="308263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kstboks 17"/>
          <p:cNvSpPr txBox="1"/>
          <p:nvPr/>
        </p:nvSpPr>
        <p:spPr>
          <a:xfrm>
            <a:off x="323528" y="185727"/>
            <a:ext cx="842493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7550" indent="-717550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An example borrowed from Linda Johansson (2012): </a:t>
            </a:r>
          </a:p>
          <a:p>
            <a:pPr marL="717550" indent="-717550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Is it right to hit this annoying person with a baseball bat?</a:t>
            </a:r>
          </a:p>
          <a:p>
            <a:pPr marL="717550" indent="-717550"/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17550" indent="-717550"/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kstboks 17"/>
          <p:cNvSpPr txBox="1"/>
          <p:nvPr/>
        </p:nvSpPr>
        <p:spPr>
          <a:xfrm>
            <a:off x="323528" y="185727"/>
            <a:ext cx="842493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7550" indent="-717550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An example borrowed from Linda Johansson (2012): </a:t>
            </a:r>
          </a:p>
          <a:p>
            <a:pPr marL="717550" indent="-717550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Is it right to hit this annoying person with a baseball bat?</a:t>
            </a:r>
          </a:p>
          <a:p>
            <a:pPr marL="717550" indent="-717550"/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17550" indent="-717550"/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Does passing the MTT just mean that the system can handle such questions in a manner which is satisfactory from a human point of view? </a:t>
            </a:r>
          </a:p>
          <a:p>
            <a:pPr marL="717550" indent="-717550"/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kstboks 17"/>
          <p:cNvSpPr txBox="1"/>
          <p:nvPr/>
        </p:nvSpPr>
        <p:spPr>
          <a:xfrm>
            <a:off x="323528" y="185727"/>
            <a:ext cx="842493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7550" indent="-717550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An example borrowed from Linda Johansson (2012): </a:t>
            </a:r>
          </a:p>
          <a:p>
            <a:pPr marL="717550" indent="-717550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Is it right to hit this annoying person with a baseball bat?</a:t>
            </a:r>
          </a:p>
          <a:p>
            <a:pPr marL="717550" indent="-717550"/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17550" indent="-717550"/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Does passing the MTT just mean that the system can handle such questions in a manner which is satisfactory from a human point of view? </a:t>
            </a:r>
          </a:p>
          <a:p>
            <a:pPr marL="717550" indent="-717550"/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17550" indent="-717550"/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 computer system passes the MTT if a human who interacts with the system is unable to distinguish between utterances </a:t>
            </a:r>
            <a:r>
              <a:rPr lang="en-GB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(including reasoning)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on moral issues produced by the computer and those produced by a fellow human being.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kstboks 17"/>
          <p:cNvSpPr txBox="1"/>
          <p:nvPr/>
        </p:nvSpPr>
        <p:spPr>
          <a:xfrm>
            <a:off x="323528" y="44624"/>
            <a:ext cx="78488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In order to pass the Moral Turing Test (MTT) the system should be able to:</a:t>
            </a:r>
          </a:p>
          <a:p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17550" indent="-717550">
              <a:buFont typeface="Wingdings" pitchFamily="2" charset="2"/>
              <a:buChar char="q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reason taking alternative future possibilities into consideration</a:t>
            </a:r>
          </a:p>
          <a:p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51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kstboks 17"/>
          <p:cNvSpPr txBox="1"/>
          <p:nvPr/>
        </p:nvSpPr>
        <p:spPr>
          <a:xfrm>
            <a:off x="323528" y="44624"/>
            <a:ext cx="78488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In order to pass the Moral Turing Test (MTT) the system should be able to:</a:t>
            </a:r>
          </a:p>
          <a:p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17550" indent="-717550">
              <a:buFont typeface="Wingdings" pitchFamily="2" charset="2"/>
              <a:buChar char="q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reason taking alternative future possibilities into consideration</a:t>
            </a:r>
          </a:p>
          <a:p>
            <a:pPr marL="717550" indent="-717550">
              <a:buFont typeface="Wingdings" pitchFamily="2" charset="2"/>
              <a:buChar char="q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reason as if the action taken have been based on free choice (in the sense that the agent could have done otherwise)</a:t>
            </a:r>
          </a:p>
          <a:p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51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kstboks 17"/>
          <p:cNvSpPr txBox="1"/>
          <p:nvPr/>
        </p:nvSpPr>
        <p:spPr>
          <a:xfrm>
            <a:off x="323528" y="44624"/>
            <a:ext cx="784887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In order to pass the Moral Turing Test (MTT) the system should be able to:</a:t>
            </a:r>
          </a:p>
          <a:p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17550" indent="-717550">
              <a:buFont typeface="Wingdings" pitchFamily="2" charset="2"/>
              <a:buChar char="q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reason taking alternative future possibilities into consideration</a:t>
            </a:r>
          </a:p>
          <a:p>
            <a:pPr marL="717550" indent="-717550">
              <a:buFont typeface="Wingdings" pitchFamily="2" charset="2"/>
              <a:buChar char="q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reason as if the action taken have been based on free choice (in the sense that the agent could have done otherwise)</a:t>
            </a:r>
          </a:p>
          <a:p>
            <a:pPr marL="717550" indent="-717550">
              <a:buFont typeface="Wingdings" pitchFamily="2" charset="2"/>
              <a:buChar char="q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rationally evaluate the possible actions from a an ethical point of view</a:t>
            </a:r>
          </a:p>
          <a:p>
            <a:pPr marL="717550" indent="-717550">
              <a:buFont typeface="Wingdings" pitchFamily="2" charset="2"/>
              <a:buChar char="q"/>
            </a:pP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51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kstboks 17"/>
          <p:cNvSpPr txBox="1"/>
          <p:nvPr/>
        </p:nvSpPr>
        <p:spPr>
          <a:xfrm>
            <a:off x="323528" y="44624"/>
            <a:ext cx="784887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In order to pass the Moral Turing Test (MTT) the system should be able to:</a:t>
            </a:r>
          </a:p>
          <a:p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17550" indent="-717550">
              <a:buFont typeface="Wingdings" pitchFamily="2" charset="2"/>
              <a:buChar char="q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reason taking alternative future possibilities into consideration</a:t>
            </a:r>
          </a:p>
          <a:p>
            <a:pPr marL="717550" indent="-717550">
              <a:buFont typeface="Wingdings" pitchFamily="2" charset="2"/>
              <a:buChar char="q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reason as if the action taken have been based on free choice (in the sense that the agent could have done otherwise)</a:t>
            </a:r>
          </a:p>
          <a:p>
            <a:pPr marL="717550" indent="-717550">
              <a:buFont typeface="Wingdings" pitchFamily="2" charset="2"/>
              <a:buChar char="q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rationally evaluate the possible actions from a an ethical point of view</a:t>
            </a:r>
          </a:p>
          <a:p>
            <a:pPr marL="717550" indent="-717550">
              <a:buFont typeface="Wingdings" pitchFamily="2" charset="2"/>
              <a:buChar char="q"/>
            </a:pP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Is passing the MTT also a sufficient condition for being an ethical agent? – This is an open question!</a:t>
            </a:r>
          </a:p>
          <a:p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51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kstboks 17"/>
          <p:cNvSpPr txBox="1"/>
          <p:nvPr/>
        </p:nvSpPr>
        <p:spPr>
          <a:xfrm>
            <a:off x="323528" y="44624"/>
            <a:ext cx="784887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In order to pass the Moral Turing Test (MTT) the system should be able to:</a:t>
            </a:r>
          </a:p>
          <a:p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17550" indent="-717550">
              <a:buFont typeface="Wingdings" pitchFamily="2" charset="2"/>
              <a:buChar char="q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reason taking alternative future possibilities into consideration</a:t>
            </a:r>
          </a:p>
          <a:p>
            <a:pPr marL="717550" indent="-717550">
              <a:buFont typeface="Wingdings" pitchFamily="2" charset="2"/>
              <a:buChar char="q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reason as if the action taken have been based on free choice (in the sense that the agent could have done otherwise)</a:t>
            </a:r>
          </a:p>
          <a:p>
            <a:pPr marL="717550" indent="-717550">
              <a:buFont typeface="Wingdings" pitchFamily="2" charset="2"/>
              <a:buChar char="q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rationally evaluate the possible actions from a an ethical point of view</a:t>
            </a:r>
          </a:p>
          <a:p>
            <a:pPr marL="717550" indent="-717550">
              <a:buFont typeface="Wingdings" pitchFamily="2" charset="2"/>
              <a:buChar char="q"/>
            </a:pP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 there a formalization of human moral reasoning, which can give rise to an algorithm which can be implemented in a computer?</a:t>
            </a:r>
            <a:endParaRPr lang="da-DK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kstboks 17"/>
          <p:cNvSpPr txBox="1"/>
          <p:nvPr/>
        </p:nvSpPr>
        <p:spPr>
          <a:xfrm>
            <a:off x="323528" y="185727"/>
            <a:ext cx="84249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Can ethics be implemented in a computer system?</a:t>
            </a:r>
          </a:p>
          <a:p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Can an ethical agent be constructed?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kstboks 17"/>
          <p:cNvSpPr txBox="1"/>
          <p:nvPr/>
        </p:nvSpPr>
        <p:spPr>
          <a:xfrm>
            <a:off x="3635896" y="185726"/>
            <a:ext cx="5400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A.N. Prior discussed the logical machinery involved in the theoretical derivation of obligation. He wanted to find what he called “The Logic of Obligation”. </a:t>
            </a:r>
          </a:p>
          <a:p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79512" y="4149080"/>
            <a:ext cx="331236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a-DK" altLang="zh-CN" sz="2800" dirty="0">
                <a:latin typeface="Times New Roman" pitchFamily="96" charset="0"/>
                <a:ea typeface="宋体" pitchFamily="96" charset="-122"/>
              </a:rPr>
              <a:t>Arthur Norman Prior </a:t>
            </a:r>
            <a:endParaRPr lang="da-DK" altLang="zh-CN" sz="2800" dirty="0" smtClean="0">
              <a:latin typeface="Times New Roman" pitchFamily="96" charset="0"/>
              <a:ea typeface="宋体" pitchFamily="96" charset="-122"/>
            </a:endParaRPr>
          </a:p>
          <a:p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(</a:t>
            </a:r>
            <a:r>
              <a:rPr lang="da-DK" altLang="zh-CN" sz="2800" dirty="0">
                <a:latin typeface="Times New Roman" pitchFamily="96" charset="0"/>
                <a:ea typeface="宋体" pitchFamily="96" charset="-122"/>
              </a:rPr>
              <a:t>1914-69)</a:t>
            </a:r>
          </a:p>
        </p:txBody>
      </p:sp>
      <p:pic>
        <p:nvPicPr>
          <p:cNvPr id="4" name="Picture 3" descr="pri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794" y="260648"/>
            <a:ext cx="2555875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kstboks 17"/>
          <p:cNvSpPr txBox="1"/>
          <p:nvPr/>
        </p:nvSpPr>
        <p:spPr>
          <a:xfrm>
            <a:off x="3635896" y="185726"/>
            <a:ext cx="5400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A.N. Prior discussed the logical machinery involved in the theoretical derivation of obligation. He wanted to find what he called “The Logic of Obligation”. </a:t>
            </a:r>
          </a:p>
          <a:p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Prior claimed that such logical system had to be based on complete descriptions of</a:t>
            </a:r>
            <a:endParaRPr lang="da-DK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09613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(a) the actual situation, and</a:t>
            </a:r>
            <a:endParaRPr lang="da-DK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09613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(b) the relevant general moral rules.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79512" y="4149080"/>
            <a:ext cx="331236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a-DK" altLang="zh-CN" sz="2800" dirty="0">
                <a:latin typeface="Times New Roman" pitchFamily="96" charset="0"/>
                <a:ea typeface="宋体" pitchFamily="96" charset="-122"/>
              </a:rPr>
              <a:t>Arthur Norman Prior </a:t>
            </a:r>
            <a:endParaRPr lang="da-DK" altLang="zh-CN" sz="2800" dirty="0" smtClean="0">
              <a:latin typeface="Times New Roman" pitchFamily="96" charset="0"/>
              <a:ea typeface="宋体" pitchFamily="96" charset="-122"/>
            </a:endParaRPr>
          </a:p>
          <a:p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(</a:t>
            </a:r>
            <a:r>
              <a:rPr lang="da-DK" altLang="zh-CN" sz="2800" dirty="0">
                <a:latin typeface="Times New Roman" pitchFamily="96" charset="0"/>
                <a:ea typeface="宋体" pitchFamily="96" charset="-122"/>
              </a:rPr>
              <a:t>1914-69)</a:t>
            </a:r>
          </a:p>
        </p:txBody>
      </p:sp>
      <p:pic>
        <p:nvPicPr>
          <p:cNvPr id="4" name="Picture 3" descr="pri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794" y="260648"/>
            <a:ext cx="2555875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9050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kstboks 17"/>
          <p:cNvSpPr txBox="1"/>
          <p:nvPr/>
        </p:nvSpPr>
        <p:spPr>
          <a:xfrm>
            <a:off x="323528" y="44624"/>
            <a:ext cx="78488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In order to pass the Moral Turing Test (MTT) the system should be able to:</a:t>
            </a:r>
          </a:p>
          <a:p>
            <a:pPr marL="717550" indent="-717550">
              <a:buFont typeface="Wingdings" pitchFamily="2" charset="2"/>
              <a:buChar char="q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reason taking alternative future possibilities into consideration</a:t>
            </a: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179512" y="5949280"/>
            <a:ext cx="493481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a-DK" altLang="zh-CN" sz="2800" dirty="0">
                <a:latin typeface="Times New Roman" pitchFamily="96" charset="0"/>
                <a:ea typeface="宋体" pitchFamily="96" charset="-122"/>
              </a:rPr>
              <a:t>Arthur Norman Prior </a:t>
            </a:r>
            <a:endParaRPr lang="da-DK" altLang="zh-CN" sz="2800" dirty="0" smtClean="0">
              <a:latin typeface="Times New Roman" pitchFamily="96" charset="0"/>
              <a:ea typeface="宋体" pitchFamily="96" charset="-122"/>
            </a:endParaRPr>
          </a:p>
          <a:p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(</a:t>
            </a:r>
            <a:r>
              <a:rPr lang="da-DK" altLang="zh-CN" sz="2800" dirty="0">
                <a:latin typeface="Times New Roman" pitchFamily="96" charset="0"/>
                <a:ea typeface="宋体" pitchFamily="96" charset="-122"/>
              </a:rPr>
              <a:t>1914-69)</a:t>
            </a:r>
          </a:p>
        </p:txBody>
      </p:sp>
      <p:pic>
        <p:nvPicPr>
          <p:cNvPr id="20" name="Picture 3" descr="pri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794" y="2060848"/>
            <a:ext cx="2555875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kstboks 17"/>
          <p:cNvSpPr txBox="1"/>
          <p:nvPr/>
        </p:nvSpPr>
        <p:spPr>
          <a:xfrm>
            <a:off x="323528" y="44624"/>
            <a:ext cx="78488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In order to pass the Moral Turing Test (MTT) the system should be able to:</a:t>
            </a:r>
          </a:p>
          <a:p>
            <a:pPr marL="717550" indent="-717550">
              <a:buFont typeface="Wingdings" pitchFamily="2" charset="2"/>
              <a:buChar char="q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reason taking alternative future possibilities into consideration</a:t>
            </a: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179512" y="5949280"/>
            <a:ext cx="493481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a-DK" altLang="zh-CN" sz="2800" dirty="0">
                <a:latin typeface="Times New Roman" pitchFamily="96" charset="0"/>
                <a:ea typeface="宋体" pitchFamily="96" charset="-122"/>
              </a:rPr>
              <a:t>Arthur Norman Prior </a:t>
            </a:r>
            <a:endParaRPr lang="da-DK" altLang="zh-CN" sz="2800" dirty="0" smtClean="0">
              <a:latin typeface="Times New Roman" pitchFamily="96" charset="0"/>
              <a:ea typeface="宋体" pitchFamily="96" charset="-122"/>
            </a:endParaRPr>
          </a:p>
          <a:p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(</a:t>
            </a:r>
            <a:r>
              <a:rPr lang="da-DK" altLang="zh-CN" sz="2800" dirty="0">
                <a:latin typeface="Times New Roman" pitchFamily="96" charset="0"/>
                <a:ea typeface="宋体" pitchFamily="96" charset="-122"/>
              </a:rPr>
              <a:t>1914-69)</a:t>
            </a:r>
          </a:p>
        </p:txBody>
      </p:sp>
      <p:pic>
        <p:nvPicPr>
          <p:cNvPr id="20" name="Picture 3" descr="pri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794" y="2060848"/>
            <a:ext cx="2555875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3059832" y="1988840"/>
            <a:ext cx="608416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F(x) : ”in x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days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it is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going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to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be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that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…</a:t>
            </a:r>
          </a:p>
          <a:p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P(x) : ”x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days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ago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it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was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the case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that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…” </a:t>
            </a:r>
          </a:p>
          <a:p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M : ”it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can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be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that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…”</a:t>
            </a:r>
          </a:p>
          <a:p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N : ”it must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be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that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…”</a:t>
            </a:r>
          </a:p>
          <a:p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O : ”it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ought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to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be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that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…”</a:t>
            </a:r>
            <a:endParaRPr lang="da-DK" altLang="zh-CN" sz="2800" dirty="0">
              <a:latin typeface="Times New Roman" pitchFamily="96" charset="0"/>
              <a:ea typeface="宋体" pitchFamily="96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kstboks 17"/>
          <p:cNvSpPr txBox="1"/>
          <p:nvPr/>
        </p:nvSpPr>
        <p:spPr>
          <a:xfrm>
            <a:off x="323528" y="44624"/>
            <a:ext cx="78488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In order to pass the Moral Turing Test (MTT) the system should be able to:</a:t>
            </a:r>
          </a:p>
          <a:p>
            <a:pPr marL="717550" indent="-717550">
              <a:buFont typeface="Wingdings" pitchFamily="2" charset="2"/>
              <a:buChar char="q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reason taking alternative future possibilities into consideration</a:t>
            </a:r>
          </a:p>
        </p:txBody>
      </p:sp>
      <p:grpSp>
        <p:nvGrpSpPr>
          <p:cNvPr id="2" name="Gruppe 35"/>
          <p:cNvGrpSpPr/>
          <p:nvPr/>
        </p:nvGrpSpPr>
        <p:grpSpPr>
          <a:xfrm>
            <a:off x="4283968" y="3861048"/>
            <a:ext cx="4680520" cy="2520280"/>
            <a:chOff x="1907704" y="2060848"/>
            <a:chExt cx="3033434" cy="1809492"/>
          </a:xfrm>
        </p:grpSpPr>
        <p:cxnSp>
          <p:nvCxnSpPr>
            <p:cNvPr id="4" name="Lige forbindelse 3"/>
            <p:cNvCxnSpPr/>
            <p:nvPr/>
          </p:nvCxnSpPr>
          <p:spPr>
            <a:xfrm>
              <a:off x="1907704" y="3068960"/>
              <a:ext cx="5760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Lige forbindelse 4"/>
            <p:cNvCxnSpPr/>
            <p:nvPr/>
          </p:nvCxnSpPr>
          <p:spPr>
            <a:xfrm flipV="1">
              <a:off x="2483768" y="2852936"/>
              <a:ext cx="936104" cy="2160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Lige forbindelse 5"/>
            <p:cNvCxnSpPr/>
            <p:nvPr/>
          </p:nvCxnSpPr>
          <p:spPr>
            <a:xfrm>
              <a:off x="2483768" y="3068960"/>
              <a:ext cx="936104" cy="2160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Lige forbindelse 6"/>
            <p:cNvCxnSpPr/>
            <p:nvPr/>
          </p:nvCxnSpPr>
          <p:spPr>
            <a:xfrm flipV="1">
              <a:off x="3419872" y="2348880"/>
              <a:ext cx="1008112" cy="50405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Lige forbindelse 7"/>
            <p:cNvCxnSpPr/>
            <p:nvPr/>
          </p:nvCxnSpPr>
          <p:spPr>
            <a:xfrm>
              <a:off x="3419872" y="2852936"/>
              <a:ext cx="100811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Lige forbindelse 8"/>
            <p:cNvCxnSpPr/>
            <p:nvPr/>
          </p:nvCxnSpPr>
          <p:spPr>
            <a:xfrm>
              <a:off x="3419872" y="3284984"/>
              <a:ext cx="100811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Lige forbindelse 9"/>
            <p:cNvCxnSpPr/>
            <p:nvPr/>
          </p:nvCxnSpPr>
          <p:spPr>
            <a:xfrm>
              <a:off x="3419872" y="3284984"/>
              <a:ext cx="1008112" cy="43204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kstboks 10"/>
            <p:cNvSpPr txBox="1"/>
            <p:nvPr/>
          </p:nvSpPr>
          <p:spPr>
            <a:xfrm>
              <a:off x="2339752" y="2996952"/>
              <a:ext cx="38985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a-DK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da-DK" baseline="-25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da-DK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Tekstboks 11"/>
            <p:cNvSpPr txBox="1"/>
            <p:nvPr/>
          </p:nvSpPr>
          <p:spPr>
            <a:xfrm>
              <a:off x="3203848" y="3212976"/>
              <a:ext cx="38985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a-DK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da-DK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da-DK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Tekstboks 12"/>
            <p:cNvSpPr txBox="1"/>
            <p:nvPr/>
          </p:nvSpPr>
          <p:spPr>
            <a:xfrm>
              <a:off x="3203848" y="2483604"/>
              <a:ext cx="38985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a-DK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da-DK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da-DK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kstboks 13"/>
            <p:cNvSpPr txBox="1"/>
            <p:nvPr/>
          </p:nvSpPr>
          <p:spPr>
            <a:xfrm>
              <a:off x="4470182" y="2636004"/>
              <a:ext cx="43544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a-DK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da-DK" baseline="-25000" dirty="0" smtClean="0">
                  <a:latin typeface="Times New Roman" pitchFamily="18" charset="0"/>
                  <a:cs typeface="Times New Roman" pitchFamily="18" charset="0"/>
                </a:rPr>
                <a:t>11</a:t>
              </a:r>
              <a:endParaRPr lang="da-DK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kstboks 14"/>
            <p:cNvSpPr txBox="1"/>
            <p:nvPr/>
          </p:nvSpPr>
          <p:spPr>
            <a:xfrm>
              <a:off x="4496600" y="3059668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a-DK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da-DK" baseline="-25000" dirty="0" smtClean="0">
                  <a:latin typeface="Times New Roman" pitchFamily="18" charset="0"/>
                  <a:cs typeface="Times New Roman" pitchFamily="18" charset="0"/>
                </a:rPr>
                <a:t>20</a:t>
              </a:r>
              <a:endParaRPr lang="da-DK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kstboks 15"/>
            <p:cNvSpPr txBox="1"/>
            <p:nvPr/>
          </p:nvSpPr>
          <p:spPr>
            <a:xfrm>
              <a:off x="4499992" y="3501008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a-DK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da-DK" baseline="-25000" dirty="0" smtClean="0">
                  <a:latin typeface="Times New Roman" pitchFamily="18" charset="0"/>
                  <a:cs typeface="Times New Roman" pitchFamily="18" charset="0"/>
                </a:rPr>
                <a:t>21</a:t>
              </a:r>
              <a:endParaRPr lang="da-DK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Tekstboks 16"/>
            <p:cNvSpPr txBox="1"/>
            <p:nvPr/>
          </p:nvSpPr>
          <p:spPr>
            <a:xfrm>
              <a:off x="4427984" y="2060848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a-DK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da-DK" baseline="-25000" dirty="0" smtClean="0">
                  <a:latin typeface="Times New Roman" pitchFamily="18" charset="0"/>
                  <a:cs typeface="Times New Roman" pitchFamily="18" charset="0"/>
                </a:rPr>
                <a:t>10</a:t>
              </a:r>
              <a:endParaRPr lang="da-DK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179512" y="5949280"/>
            <a:ext cx="493481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a-DK" altLang="zh-CN" sz="2800" dirty="0">
                <a:latin typeface="Times New Roman" pitchFamily="96" charset="0"/>
                <a:ea typeface="宋体" pitchFamily="96" charset="-122"/>
              </a:rPr>
              <a:t>Arthur Norman Prior </a:t>
            </a:r>
            <a:endParaRPr lang="da-DK" altLang="zh-CN" sz="2800" dirty="0" smtClean="0">
              <a:latin typeface="Times New Roman" pitchFamily="96" charset="0"/>
              <a:ea typeface="宋体" pitchFamily="96" charset="-122"/>
            </a:endParaRPr>
          </a:p>
          <a:p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(</a:t>
            </a:r>
            <a:r>
              <a:rPr lang="da-DK" altLang="zh-CN" sz="2800" dirty="0">
                <a:latin typeface="Times New Roman" pitchFamily="96" charset="0"/>
                <a:ea typeface="宋体" pitchFamily="96" charset="-122"/>
              </a:rPr>
              <a:t>1914-69)</a:t>
            </a:r>
          </a:p>
        </p:txBody>
      </p:sp>
      <p:pic>
        <p:nvPicPr>
          <p:cNvPr id="20" name="Picture 3" descr="pri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794" y="2060848"/>
            <a:ext cx="2555875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3059832" y="1988840"/>
            <a:ext cx="608416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F(x) : ”in x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days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it is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going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to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be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that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…</a:t>
            </a:r>
          </a:p>
          <a:p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P(x) : ”x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days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ago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it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was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the case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that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…” </a:t>
            </a:r>
          </a:p>
          <a:p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M : ”it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can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be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that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…”</a:t>
            </a:r>
          </a:p>
          <a:p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N : ”it must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be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that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…”</a:t>
            </a:r>
          </a:p>
          <a:p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O : ”it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ought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to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be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that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…”</a:t>
            </a:r>
            <a:endParaRPr lang="da-DK" altLang="zh-CN" sz="2800" dirty="0">
              <a:latin typeface="Times New Roman" pitchFamily="96" charset="0"/>
              <a:ea typeface="宋体" pitchFamily="96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kstboks 17"/>
          <p:cNvSpPr txBox="1"/>
          <p:nvPr/>
        </p:nvSpPr>
        <p:spPr>
          <a:xfrm>
            <a:off x="323528" y="185727"/>
            <a:ext cx="85689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In order to pass the Moral Turing Test (MTT) the system should be able to:</a:t>
            </a:r>
          </a:p>
          <a:p>
            <a:pPr marL="717550" indent="-717550">
              <a:buFont typeface="Wingdings" pitchFamily="2" charset="2"/>
              <a:buChar char="q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reason as if the action taken have been based on free choice (in the sense that the agent could have done otherwise)</a:t>
            </a:r>
          </a:p>
          <a:p>
            <a:endParaRPr lang="en-GB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kstboks 17"/>
          <p:cNvSpPr txBox="1"/>
          <p:nvPr/>
        </p:nvSpPr>
        <p:spPr>
          <a:xfrm>
            <a:off x="323528" y="185727"/>
            <a:ext cx="856895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In order to pass the Moral Turing Test (MTT) the system should be able to:</a:t>
            </a:r>
          </a:p>
          <a:p>
            <a:pPr marL="717550" indent="-717550">
              <a:buFont typeface="Wingdings" pitchFamily="2" charset="2"/>
              <a:buChar char="q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reason as if the action taken have been based on free choice (in the sense that the agent could have done otherwise)</a:t>
            </a:r>
          </a:p>
          <a:p>
            <a:endParaRPr lang="en-GB" sz="2800" dirty="0" smtClean="0"/>
          </a:p>
          <a:p>
            <a:r>
              <a:rPr lang="en-GB" sz="2800" dirty="0" smtClean="0"/>
              <a:t>Consider the classical argument: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da-DK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(a) </a:t>
            </a:r>
            <a:r>
              <a:rPr lang="da-DK" sz="2800" i="1" dirty="0" smtClean="0">
                <a:latin typeface="Times New Roman" pitchFamily="18" charset="0"/>
                <a:cs typeface="Times New Roman" pitchFamily="18" charset="0"/>
              </a:rPr>
              <a:t>F(1)p </a:t>
            </a:r>
            <a:r>
              <a:rPr lang="da-DK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</a:t>
            </a:r>
            <a:r>
              <a:rPr lang="da-DK" sz="2800" i="1" dirty="0" smtClean="0">
                <a:latin typeface="Times New Roman" pitchFamily="18" charset="0"/>
                <a:cs typeface="Times New Roman" pitchFamily="18" charset="0"/>
              </a:rPr>
              <a:t> F(1)~p</a:t>
            </a:r>
            <a:endParaRPr lang="da-DK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(b) </a:t>
            </a:r>
            <a:r>
              <a:rPr lang="da-DK" sz="2800" i="1" dirty="0" smtClean="0">
                <a:latin typeface="Times New Roman" pitchFamily="18" charset="0"/>
                <a:cs typeface="Times New Roman" pitchFamily="18" charset="0"/>
              </a:rPr>
              <a:t>F(1)p </a:t>
            </a:r>
            <a:r>
              <a:rPr lang="da-DK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</a:t>
            </a:r>
            <a:r>
              <a:rPr lang="da-DK" sz="2800" i="1" dirty="0" smtClean="0">
                <a:latin typeface="Times New Roman" pitchFamily="18" charset="0"/>
                <a:cs typeface="Times New Roman" pitchFamily="18" charset="0"/>
              </a:rPr>
              <a:t> NF(1)p</a:t>
            </a:r>
            <a:endParaRPr lang="da-DK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(c) </a:t>
            </a:r>
            <a:r>
              <a:rPr lang="da-DK" sz="2800" i="1" dirty="0" smtClean="0">
                <a:latin typeface="Times New Roman" pitchFamily="18" charset="0"/>
                <a:cs typeface="Times New Roman" pitchFamily="18" charset="0"/>
              </a:rPr>
              <a:t>F(1)~p </a:t>
            </a:r>
            <a:r>
              <a:rPr lang="da-DK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</a:t>
            </a:r>
            <a:r>
              <a:rPr lang="da-DK" sz="2800" i="1" dirty="0" smtClean="0">
                <a:latin typeface="Times New Roman" pitchFamily="18" charset="0"/>
                <a:cs typeface="Times New Roman" pitchFamily="18" charset="0"/>
              </a:rPr>
              <a:t> NF(1)~p</a:t>
            </a:r>
            <a:endParaRPr lang="da-DK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Therefore: </a:t>
            </a:r>
            <a:r>
              <a:rPr lang="da-DK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i="1" dirty="0" smtClean="0">
                <a:latin typeface="Times New Roman" pitchFamily="18" charset="0"/>
                <a:cs typeface="Times New Roman" pitchFamily="18" charset="0"/>
              </a:rPr>
              <a:t>NF(1)p </a:t>
            </a:r>
            <a:r>
              <a:rPr lang="da-DK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</a:t>
            </a:r>
            <a:r>
              <a:rPr lang="da-DK" sz="2800" i="1" dirty="0" smtClean="0">
                <a:latin typeface="Times New Roman" pitchFamily="18" charset="0"/>
                <a:cs typeface="Times New Roman" pitchFamily="18" charset="0"/>
              </a:rPr>
              <a:t> NF(1)~p</a:t>
            </a:r>
            <a:endParaRPr lang="da-DK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da-DK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kstboks 17"/>
          <p:cNvSpPr txBox="1"/>
          <p:nvPr/>
        </p:nvSpPr>
        <p:spPr>
          <a:xfrm>
            <a:off x="323528" y="185727"/>
            <a:ext cx="856895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In order to pass the Moral Turing Test (MTT) the system should be able to:</a:t>
            </a:r>
          </a:p>
          <a:p>
            <a:pPr marL="717550" indent="-717550">
              <a:buFont typeface="Wingdings" pitchFamily="2" charset="2"/>
              <a:buChar char="q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reason as if the action taken have been based on free choice (in the sense that the agent could have done otherwise)</a:t>
            </a:r>
          </a:p>
          <a:p>
            <a:endParaRPr lang="en-GB" sz="2800" dirty="0" smtClean="0"/>
          </a:p>
          <a:p>
            <a:r>
              <a:rPr lang="en-GB" sz="2800" dirty="0" smtClean="0"/>
              <a:t>Consider the classical argument: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da-DK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(a) </a:t>
            </a:r>
            <a:r>
              <a:rPr lang="da-DK" sz="2800" i="1" dirty="0" smtClean="0">
                <a:latin typeface="Times New Roman" pitchFamily="18" charset="0"/>
                <a:cs typeface="Times New Roman" pitchFamily="18" charset="0"/>
              </a:rPr>
              <a:t>F(1)p </a:t>
            </a:r>
            <a:r>
              <a:rPr lang="da-DK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</a:t>
            </a:r>
            <a:r>
              <a:rPr lang="da-DK" sz="2800" i="1" dirty="0" smtClean="0">
                <a:latin typeface="Times New Roman" pitchFamily="18" charset="0"/>
                <a:cs typeface="Times New Roman" pitchFamily="18" charset="0"/>
              </a:rPr>
              <a:t> F(1)~p</a:t>
            </a:r>
            <a:endParaRPr lang="da-DK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(b) </a:t>
            </a:r>
            <a:r>
              <a:rPr lang="da-DK" sz="2800" i="1" dirty="0" smtClean="0">
                <a:latin typeface="Times New Roman" pitchFamily="18" charset="0"/>
                <a:cs typeface="Times New Roman" pitchFamily="18" charset="0"/>
              </a:rPr>
              <a:t>F(1)p </a:t>
            </a:r>
            <a:r>
              <a:rPr lang="da-DK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</a:t>
            </a:r>
            <a:r>
              <a:rPr lang="da-DK" sz="2800" i="1" dirty="0" smtClean="0">
                <a:latin typeface="Times New Roman" pitchFamily="18" charset="0"/>
                <a:cs typeface="Times New Roman" pitchFamily="18" charset="0"/>
              </a:rPr>
              <a:t> NF(1)p</a:t>
            </a:r>
            <a:endParaRPr lang="da-DK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(c) </a:t>
            </a:r>
            <a:r>
              <a:rPr lang="da-DK" sz="2800" i="1" dirty="0" smtClean="0">
                <a:latin typeface="Times New Roman" pitchFamily="18" charset="0"/>
                <a:cs typeface="Times New Roman" pitchFamily="18" charset="0"/>
              </a:rPr>
              <a:t>F(1)~p </a:t>
            </a:r>
            <a:r>
              <a:rPr lang="da-DK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</a:t>
            </a:r>
            <a:r>
              <a:rPr lang="da-DK" sz="2800" i="1" dirty="0" smtClean="0">
                <a:latin typeface="Times New Roman" pitchFamily="18" charset="0"/>
                <a:cs typeface="Times New Roman" pitchFamily="18" charset="0"/>
              </a:rPr>
              <a:t> NF(1)~p</a:t>
            </a:r>
            <a:endParaRPr lang="da-DK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Therefore: </a:t>
            </a:r>
            <a:r>
              <a:rPr lang="da-DK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i="1" dirty="0" smtClean="0">
                <a:latin typeface="Times New Roman" pitchFamily="18" charset="0"/>
                <a:cs typeface="Times New Roman" pitchFamily="18" charset="0"/>
              </a:rPr>
              <a:t>NF(1)p </a:t>
            </a:r>
            <a:r>
              <a:rPr lang="da-DK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</a:t>
            </a:r>
            <a:r>
              <a:rPr lang="da-DK" sz="2800" i="1" dirty="0" smtClean="0">
                <a:latin typeface="Times New Roman" pitchFamily="18" charset="0"/>
                <a:cs typeface="Times New Roman" pitchFamily="18" charset="0"/>
              </a:rPr>
              <a:t> NF(1)~p</a:t>
            </a:r>
            <a:endParaRPr lang="da-DK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800" b="1" dirty="0" smtClean="0"/>
              <a:t> </a:t>
            </a:r>
            <a:endParaRPr lang="da-DK" sz="2800" b="1" dirty="0" smtClean="0"/>
          </a:p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In the implementation of MTT either (a) or (b)/(c) should be dropped. It is an open question which one it should be.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kstboks 17"/>
          <p:cNvSpPr txBox="1"/>
          <p:nvPr/>
        </p:nvSpPr>
        <p:spPr>
          <a:xfrm>
            <a:off x="323528" y="185727"/>
            <a:ext cx="84969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In order to pass the Moral Turing Test (MTT) the system should be able to:</a:t>
            </a:r>
          </a:p>
          <a:p>
            <a:pPr marL="717550" indent="-717550">
              <a:buFont typeface="Wingdings" pitchFamily="2" charset="2"/>
              <a:buChar char="q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rationally evaluate the possible actions from a an ethical point of view</a:t>
            </a:r>
          </a:p>
        </p:txBody>
      </p:sp>
      <p:sp>
        <p:nvSpPr>
          <p:cNvPr id="3" name="Tekstboks 2"/>
          <p:cNvSpPr txBox="1"/>
          <p:nvPr/>
        </p:nvSpPr>
        <p:spPr>
          <a:xfrm>
            <a:off x="467544" y="2052131"/>
            <a:ext cx="46805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Can “obligation” be defined in terms of “the best total consequences”?</a:t>
            </a:r>
          </a:p>
          <a:p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kstboks 17"/>
          <p:cNvSpPr txBox="1"/>
          <p:nvPr/>
        </p:nvSpPr>
        <p:spPr>
          <a:xfrm>
            <a:off x="323528" y="185727"/>
            <a:ext cx="84969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In order to pass the Moral Turing Test (MTT) the system should be able to:</a:t>
            </a:r>
          </a:p>
          <a:p>
            <a:pPr marL="717550" indent="-717550">
              <a:buFont typeface="Wingdings" pitchFamily="2" charset="2"/>
              <a:buChar char="q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rationally evaluate the possible actions from a an ethical point of view</a:t>
            </a:r>
          </a:p>
        </p:txBody>
      </p:sp>
      <p:sp>
        <p:nvSpPr>
          <p:cNvPr id="3" name="Tekstboks 2"/>
          <p:cNvSpPr txBox="1"/>
          <p:nvPr/>
        </p:nvSpPr>
        <p:spPr>
          <a:xfrm>
            <a:off x="467544" y="2052131"/>
            <a:ext cx="468052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Can “obligation” be defined in terms of “the best total consequences”?</a:t>
            </a:r>
          </a:p>
          <a:p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Prior rejects this. The reason is that the very notion of “total consequences” does not make sense since what happens in the future depends in principle on the choices of a number of free agents.</a:t>
            </a:r>
          </a:p>
        </p:txBody>
      </p:sp>
      <p:grpSp>
        <p:nvGrpSpPr>
          <p:cNvPr id="2" name="Gruppe 35"/>
          <p:cNvGrpSpPr/>
          <p:nvPr/>
        </p:nvGrpSpPr>
        <p:grpSpPr>
          <a:xfrm>
            <a:off x="5643022" y="3131676"/>
            <a:ext cx="3033434" cy="1809492"/>
            <a:chOff x="1907704" y="2060848"/>
            <a:chExt cx="3033434" cy="1809492"/>
          </a:xfrm>
        </p:grpSpPr>
        <p:cxnSp>
          <p:nvCxnSpPr>
            <p:cNvPr id="5" name="Lige forbindelse 4"/>
            <p:cNvCxnSpPr/>
            <p:nvPr/>
          </p:nvCxnSpPr>
          <p:spPr>
            <a:xfrm>
              <a:off x="1907704" y="3068960"/>
              <a:ext cx="5760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Lige forbindelse 5"/>
            <p:cNvCxnSpPr/>
            <p:nvPr/>
          </p:nvCxnSpPr>
          <p:spPr>
            <a:xfrm flipV="1">
              <a:off x="2483768" y="2852936"/>
              <a:ext cx="936104" cy="2160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Lige forbindelse 6"/>
            <p:cNvCxnSpPr/>
            <p:nvPr/>
          </p:nvCxnSpPr>
          <p:spPr>
            <a:xfrm>
              <a:off x="2483768" y="3068960"/>
              <a:ext cx="936104" cy="2160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Lige forbindelse 7"/>
            <p:cNvCxnSpPr/>
            <p:nvPr/>
          </p:nvCxnSpPr>
          <p:spPr>
            <a:xfrm flipV="1">
              <a:off x="3419872" y="2348880"/>
              <a:ext cx="1008112" cy="50405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Lige forbindelse 8"/>
            <p:cNvCxnSpPr/>
            <p:nvPr/>
          </p:nvCxnSpPr>
          <p:spPr>
            <a:xfrm>
              <a:off x="3419872" y="2852936"/>
              <a:ext cx="100811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Lige forbindelse 9"/>
            <p:cNvCxnSpPr/>
            <p:nvPr/>
          </p:nvCxnSpPr>
          <p:spPr>
            <a:xfrm>
              <a:off x="3419872" y="3284984"/>
              <a:ext cx="100811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Lige forbindelse 10"/>
            <p:cNvCxnSpPr/>
            <p:nvPr/>
          </p:nvCxnSpPr>
          <p:spPr>
            <a:xfrm>
              <a:off x="3419872" y="3284984"/>
              <a:ext cx="1008112" cy="43204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kstboks 11"/>
            <p:cNvSpPr txBox="1"/>
            <p:nvPr/>
          </p:nvSpPr>
          <p:spPr>
            <a:xfrm>
              <a:off x="2339752" y="2996952"/>
              <a:ext cx="38985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a-DK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da-DK" baseline="-25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da-DK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Tekstboks 12"/>
            <p:cNvSpPr txBox="1"/>
            <p:nvPr/>
          </p:nvSpPr>
          <p:spPr>
            <a:xfrm>
              <a:off x="3203848" y="3212976"/>
              <a:ext cx="38985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a-DK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da-DK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da-DK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kstboks 13"/>
            <p:cNvSpPr txBox="1"/>
            <p:nvPr/>
          </p:nvSpPr>
          <p:spPr>
            <a:xfrm>
              <a:off x="3203848" y="2483604"/>
              <a:ext cx="38985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a-DK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da-DK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da-DK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kstboks 14"/>
            <p:cNvSpPr txBox="1"/>
            <p:nvPr/>
          </p:nvSpPr>
          <p:spPr>
            <a:xfrm>
              <a:off x="4470182" y="2636004"/>
              <a:ext cx="43544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a-DK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da-DK" baseline="-25000" dirty="0" smtClean="0">
                  <a:latin typeface="Times New Roman" pitchFamily="18" charset="0"/>
                  <a:cs typeface="Times New Roman" pitchFamily="18" charset="0"/>
                </a:rPr>
                <a:t>11</a:t>
              </a:r>
              <a:endParaRPr lang="da-DK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kstboks 15"/>
            <p:cNvSpPr txBox="1"/>
            <p:nvPr/>
          </p:nvSpPr>
          <p:spPr>
            <a:xfrm>
              <a:off x="4496600" y="3059668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a-DK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da-DK" baseline="-25000" dirty="0" smtClean="0">
                  <a:latin typeface="Times New Roman" pitchFamily="18" charset="0"/>
                  <a:cs typeface="Times New Roman" pitchFamily="18" charset="0"/>
                </a:rPr>
                <a:t>20</a:t>
              </a:r>
              <a:endParaRPr lang="da-DK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Tekstboks 16"/>
            <p:cNvSpPr txBox="1"/>
            <p:nvPr/>
          </p:nvSpPr>
          <p:spPr>
            <a:xfrm>
              <a:off x="4499992" y="3501008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a-DK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da-DK" baseline="-25000" dirty="0" smtClean="0">
                  <a:latin typeface="Times New Roman" pitchFamily="18" charset="0"/>
                  <a:cs typeface="Times New Roman" pitchFamily="18" charset="0"/>
                </a:rPr>
                <a:t>21</a:t>
              </a:r>
              <a:endParaRPr lang="da-DK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Tekstboks 18"/>
            <p:cNvSpPr txBox="1"/>
            <p:nvPr/>
          </p:nvSpPr>
          <p:spPr>
            <a:xfrm>
              <a:off x="4427984" y="2060848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a-DK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da-DK" baseline="-25000" dirty="0" smtClean="0">
                  <a:latin typeface="Times New Roman" pitchFamily="18" charset="0"/>
                  <a:cs typeface="Times New Roman" pitchFamily="18" charset="0"/>
                </a:rPr>
                <a:t>10</a:t>
              </a:r>
              <a:endParaRPr lang="da-DK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kstboks 17"/>
          <p:cNvSpPr txBox="1"/>
          <p:nvPr/>
        </p:nvSpPr>
        <p:spPr>
          <a:xfrm>
            <a:off x="323528" y="185727"/>
            <a:ext cx="842493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Can ethics be implemented in a computer system?</a:t>
            </a:r>
          </a:p>
          <a:p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4 types of ethical agents (James Moor): </a:t>
            </a:r>
          </a:p>
          <a:p>
            <a:endParaRPr lang="en-GB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717550" indent="-717550">
              <a:buFont typeface="Wingdings" pitchFamily="2" charset="2"/>
              <a:buChar char="q"/>
            </a:pPr>
            <a:r>
              <a:rPr lang="en-GB" sz="2800" i="1" dirty="0" smtClean="0">
                <a:latin typeface="Times New Roman" pitchFamily="18" charset="0"/>
                <a:cs typeface="Times New Roman" pitchFamily="18" charset="0"/>
              </a:rPr>
              <a:t>Ethical Impact Agents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(systems that have obvious ethical impacts on the surroundings).</a:t>
            </a:r>
            <a:endParaRPr lang="en-GB" sz="28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kstboks 17"/>
          <p:cNvSpPr txBox="1"/>
          <p:nvPr/>
        </p:nvSpPr>
        <p:spPr>
          <a:xfrm>
            <a:off x="323528" y="185727"/>
            <a:ext cx="84969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In order to pass the Moral Turing Test (MTT) the system should be able to:</a:t>
            </a:r>
          </a:p>
          <a:p>
            <a:pPr marL="717550" indent="-717550">
              <a:buFont typeface="Wingdings" pitchFamily="2" charset="2"/>
              <a:buChar char="q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rationally evaluate the possible actions from a an ethical point of view</a:t>
            </a:r>
          </a:p>
        </p:txBody>
      </p:sp>
      <p:grpSp>
        <p:nvGrpSpPr>
          <p:cNvPr id="2" name="Gruppe 35"/>
          <p:cNvGrpSpPr/>
          <p:nvPr/>
        </p:nvGrpSpPr>
        <p:grpSpPr>
          <a:xfrm>
            <a:off x="5643022" y="3131676"/>
            <a:ext cx="3033434" cy="1809492"/>
            <a:chOff x="1907704" y="2060848"/>
            <a:chExt cx="3033434" cy="1809492"/>
          </a:xfrm>
        </p:grpSpPr>
        <p:cxnSp>
          <p:nvCxnSpPr>
            <p:cNvPr id="5" name="Lige forbindelse 4"/>
            <p:cNvCxnSpPr/>
            <p:nvPr/>
          </p:nvCxnSpPr>
          <p:spPr>
            <a:xfrm>
              <a:off x="1907704" y="3068960"/>
              <a:ext cx="5760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Lige forbindelse 5"/>
            <p:cNvCxnSpPr/>
            <p:nvPr/>
          </p:nvCxnSpPr>
          <p:spPr>
            <a:xfrm flipV="1">
              <a:off x="2483768" y="2852936"/>
              <a:ext cx="936104" cy="2160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Lige forbindelse 6"/>
            <p:cNvCxnSpPr/>
            <p:nvPr/>
          </p:nvCxnSpPr>
          <p:spPr>
            <a:xfrm>
              <a:off x="2483768" y="3068960"/>
              <a:ext cx="936104" cy="2160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Lige forbindelse 7"/>
            <p:cNvCxnSpPr/>
            <p:nvPr/>
          </p:nvCxnSpPr>
          <p:spPr>
            <a:xfrm flipV="1">
              <a:off x="3419872" y="2348880"/>
              <a:ext cx="1008112" cy="50405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Lige forbindelse 8"/>
            <p:cNvCxnSpPr/>
            <p:nvPr/>
          </p:nvCxnSpPr>
          <p:spPr>
            <a:xfrm>
              <a:off x="3419872" y="2852936"/>
              <a:ext cx="100811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Lige forbindelse 9"/>
            <p:cNvCxnSpPr/>
            <p:nvPr/>
          </p:nvCxnSpPr>
          <p:spPr>
            <a:xfrm>
              <a:off x="3419872" y="3284984"/>
              <a:ext cx="100811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Lige forbindelse 10"/>
            <p:cNvCxnSpPr/>
            <p:nvPr/>
          </p:nvCxnSpPr>
          <p:spPr>
            <a:xfrm>
              <a:off x="3419872" y="3284984"/>
              <a:ext cx="1008112" cy="43204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kstboks 11"/>
            <p:cNvSpPr txBox="1"/>
            <p:nvPr/>
          </p:nvSpPr>
          <p:spPr>
            <a:xfrm>
              <a:off x="2339752" y="2996952"/>
              <a:ext cx="38985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a-DK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da-DK" baseline="-25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da-DK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Tekstboks 12"/>
            <p:cNvSpPr txBox="1"/>
            <p:nvPr/>
          </p:nvSpPr>
          <p:spPr>
            <a:xfrm>
              <a:off x="3203848" y="3212976"/>
              <a:ext cx="38985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a-DK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da-DK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da-DK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kstboks 13"/>
            <p:cNvSpPr txBox="1"/>
            <p:nvPr/>
          </p:nvSpPr>
          <p:spPr>
            <a:xfrm>
              <a:off x="3203848" y="2483604"/>
              <a:ext cx="38985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a-DK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da-DK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da-DK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kstboks 14"/>
            <p:cNvSpPr txBox="1"/>
            <p:nvPr/>
          </p:nvSpPr>
          <p:spPr>
            <a:xfrm>
              <a:off x="4470182" y="2636004"/>
              <a:ext cx="43544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a-DK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da-DK" baseline="-25000" dirty="0" smtClean="0">
                  <a:latin typeface="Times New Roman" pitchFamily="18" charset="0"/>
                  <a:cs typeface="Times New Roman" pitchFamily="18" charset="0"/>
                </a:rPr>
                <a:t>11</a:t>
              </a:r>
              <a:endParaRPr lang="da-DK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kstboks 15"/>
            <p:cNvSpPr txBox="1"/>
            <p:nvPr/>
          </p:nvSpPr>
          <p:spPr>
            <a:xfrm>
              <a:off x="4496600" y="3059668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a-DK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da-DK" baseline="-25000" dirty="0" smtClean="0">
                  <a:latin typeface="Times New Roman" pitchFamily="18" charset="0"/>
                  <a:cs typeface="Times New Roman" pitchFamily="18" charset="0"/>
                </a:rPr>
                <a:t>20</a:t>
              </a:r>
              <a:endParaRPr lang="da-DK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Tekstboks 16"/>
            <p:cNvSpPr txBox="1"/>
            <p:nvPr/>
          </p:nvSpPr>
          <p:spPr>
            <a:xfrm>
              <a:off x="4499992" y="3501008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a-DK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da-DK" baseline="-25000" dirty="0" smtClean="0">
                  <a:latin typeface="Times New Roman" pitchFamily="18" charset="0"/>
                  <a:cs typeface="Times New Roman" pitchFamily="18" charset="0"/>
                </a:rPr>
                <a:t>21</a:t>
              </a:r>
              <a:endParaRPr lang="da-DK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Tekstboks 18"/>
            <p:cNvSpPr txBox="1"/>
            <p:nvPr/>
          </p:nvSpPr>
          <p:spPr>
            <a:xfrm>
              <a:off x="4427984" y="2060848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a-DK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da-DK" baseline="-25000" dirty="0" smtClean="0">
                  <a:latin typeface="Times New Roman" pitchFamily="18" charset="0"/>
                  <a:cs typeface="Times New Roman" pitchFamily="18" charset="0"/>
                </a:rPr>
                <a:t>10</a:t>
              </a:r>
              <a:endParaRPr lang="da-DK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323528" y="1988840"/>
            <a:ext cx="6768752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F(x) : ”in x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days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it is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going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to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be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that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…</a:t>
            </a:r>
          </a:p>
          <a:p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P(x) : ”x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days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ago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it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was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the case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that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…” </a:t>
            </a:r>
          </a:p>
          <a:p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M : ”it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can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be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that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…”</a:t>
            </a:r>
          </a:p>
          <a:p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N : ”it must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be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that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…”</a:t>
            </a:r>
          </a:p>
          <a:p>
            <a:r>
              <a:rPr lang="da-DK" altLang="zh-CN" sz="2800" dirty="0" smtClean="0">
                <a:solidFill>
                  <a:srgbClr val="FF0000"/>
                </a:solidFill>
                <a:latin typeface="Times New Roman" pitchFamily="96" charset="0"/>
                <a:ea typeface="宋体" pitchFamily="96" charset="-122"/>
              </a:rPr>
              <a:t>O : ”it </a:t>
            </a:r>
            <a:r>
              <a:rPr lang="da-DK" altLang="zh-CN" sz="2800" dirty="0" err="1" smtClean="0">
                <a:solidFill>
                  <a:srgbClr val="FF0000"/>
                </a:solidFill>
                <a:latin typeface="Times New Roman" pitchFamily="96" charset="0"/>
                <a:ea typeface="宋体" pitchFamily="96" charset="-122"/>
              </a:rPr>
              <a:t>ought</a:t>
            </a:r>
            <a:r>
              <a:rPr lang="da-DK" altLang="zh-CN" sz="2800" dirty="0" smtClean="0">
                <a:solidFill>
                  <a:srgbClr val="FF0000"/>
                </a:solidFill>
                <a:latin typeface="Times New Roman" pitchFamily="96" charset="0"/>
                <a:ea typeface="宋体" pitchFamily="96" charset="-122"/>
              </a:rPr>
              <a:t> to </a:t>
            </a:r>
            <a:r>
              <a:rPr lang="da-DK" altLang="zh-CN" sz="2800" dirty="0" err="1" smtClean="0">
                <a:solidFill>
                  <a:srgbClr val="FF0000"/>
                </a:solidFill>
                <a:latin typeface="Times New Roman" pitchFamily="96" charset="0"/>
                <a:ea typeface="宋体" pitchFamily="96" charset="-122"/>
              </a:rPr>
              <a:t>be</a:t>
            </a:r>
            <a:r>
              <a:rPr lang="da-DK" altLang="zh-CN" sz="2800" dirty="0" smtClean="0">
                <a:solidFill>
                  <a:srgbClr val="FF0000"/>
                </a:solidFill>
                <a:latin typeface="Times New Roman" pitchFamily="96" charset="0"/>
                <a:ea typeface="宋体" pitchFamily="96" charset="-122"/>
              </a:rPr>
              <a:t> </a:t>
            </a:r>
            <a:r>
              <a:rPr lang="da-DK" altLang="zh-CN" sz="2800" dirty="0" err="1" smtClean="0">
                <a:solidFill>
                  <a:srgbClr val="FF0000"/>
                </a:solidFill>
                <a:latin typeface="Times New Roman" pitchFamily="96" charset="0"/>
                <a:ea typeface="宋体" pitchFamily="96" charset="-122"/>
              </a:rPr>
              <a:t>that</a:t>
            </a:r>
            <a:r>
              <a:rPr lang="da-DK" altLang="zh-CN" sz="2800" dirty="0" smtClean="0">
                <a:solidFill>
                  <a:srgbClr val="FF0000"/>
                </a:solidFill>
                <a:latin typeface="Times New Roman" pitchFamily="96" charset="0"/>
                <a:ea typeface="宋体" pitchFamily="96" charset="-122"/>
              </a:rPr>
              <a:t> …”</a:t>
            </a:r>
          </a:p>
          <a:p>
            <a:endParaRPr lang="da-DK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da-DK" altLang="zh-CN" sz="2800" dirty="0">
              <a:solidFill>
                <a:srgbClr val="FF0000"/>
              </a:solidFill>
              <a:latin typeface="Times New Roman" pitchFamily="96" charset="0"/>
              <a:ea typeface="宋体" pitchFamily="96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kstboks 17"/>
          <p:cNvSpPr txBox="1"/>
          <p:nvPr/>
        </p:nvSpPr>
        <p:spPr>
          <a:xfrm>
            <a:off x="107504" y="185727"/>
            <a:ext cx="84969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In order to pass the Moral Turing Test (MTT) the system should be able to:</a:t>
            </a:r>
          </a:p>
          <a:p>
            <a:pPr marL="717550" indent="-717550">
              <a:buFont typeface="Wingdings" pitchFamily="2" charset="2"/>
              <a:buChar char="q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rationally evaluate the possible actions from a an ethical point of view</a:t>
            </a:r>
          </a:p>
        </p:txBody>
      </p:sp>
      <p:grpSp>
        <p:nvGrpSpPr>
          <p:cNvPr id="2" name="Gruppe 35"/>
          <p:cNvGrpSpPr/>
          <p:nvPr/>
        </p:nvGrpSpPr>
        <p:grpSpPr>
          <a:xfrm>
            <a:off x="5643022" y="3131676"/>
            <a:ext cx="3033434" cy="1809492"/>
            <a:chOff x="1907704" y="2060848"/>
            <a:chExt cx="3033434" cy="1809492"/>
          </a:xfrm>
        </p:grpSpPr>
        <p:cxnSp>
          <p:nvCxnSpPr>
            <p:cNvPr id="5" name="Lige forbindelse 4"/>
            <p:cNvCxnSpPr/>
            <p:nvPr/>
          </p:nvCxnSpPr>
          <p:spPr>
            <a:xfrm>
              <a:off x="1907704" y="3068960"/>
              <a:ext cx="5760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Lige forbindelse 5"/>
            <p:cNvCxnSpPr/>
            <p:nvPr/>
          </p:nvCxnSpPr>
          <p:spPr>
            <a:xfrm flipV="1">
              <a:off x="2483768" y="2852936"/>
              <a:ext cx="936104" cy="2160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Lige forbindelse 6"/>
            <p:cNvCxnSpPr/>
            <p:nvPr/>
          </p:nvCxnSpPr>
          <p:spPr>
            <a:xfrm>
              <a:off x="2483768" y="3068960"/>
              <a:ext cx="936104" cy="2160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Lige forbindelse 7"/>
            <p:cNvCxnSpPr/>
            <p:nvPr/>
          </p:nvCxnSpPr>
          <p:spPr>
            <a:xfrm flipV="1">
              <a:off x="3419872" y="2348880"/>
              <a:ext cx="1008112" cy="50405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Lige forbindelse 8"/>
            <p:cNvCxnSpPr/>
            <p:nvPr/>
          </p:nvCxnSpPr>
          <p:spPr>
            <a:xfrm>
              <a:off x="3419872" y="2852936"/>
              <a:ext cx="100811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Lige forbindelse 9"/>
            <p:cNvCxnSpPr/>
            <p:nvPr/>
          </p:nvCxnSpPr>
          <p:spPr>
            <a:xfrm>
              <a:off x="3419872" y="3284984"/>
              <a:ext cx="100811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Lige forbindelse 10"/>
            <p:cNvCxnSpPr/>
            <p:nvPr/>
          </p:nvCxnSpPr>
          <p:spPr>
            <a:xfrm>
              <a:off x="3419872" y="3284984"/>
              <a:ext cx="1008112" cy="43204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kstboks 11"/>
            <p:cNvSpPr txBox="1"/>
            <p:nvPr/>
          </p:nvSpPr>
          <p:spPr>
            <a:xfrm>
              <a:off x="2339752" y="2996952"/>
              <a:ext cx="38985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a-DK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da-DK" baseline="-25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da-DK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Tekstboks 12"/>
            <p:cNvSpPr txBox="1"/>
            <p:nvPr/>
          </p:nvSpPr>
          <p:spPr>
            <a:xfrm>
              <a:off x="3203848" y="3212976"/>
              <a:ext cx="38985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a-DK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da-DK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da-DK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kstboks 13"/>
            <p:cNvSpPr txBox="1"/>
            <p:nvPr/>
          </p:nvSpPr>
          <p:spPr>
            <a:xfrm>
              <a:off x="3203848" y="2483604"/>
              <a:ext cx="38985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a-DK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da-DK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da-DK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kstboks 14"/>
            <p:cNvSpPr txBox="1"/>
            <p:nvPr/>
          </p:nvSpPr>
          <p:spPr>
            <a:xfrm>
              <a:off x="4470182" y="2636004"/>
              <a:ext cx="43544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a-DK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da-DK" baseline="-25000" dirty="0" smtClean="0">
                  <a:latin typeface="Times New Roman" pitchFamily="18" charset="0"/>
                  <a:cs typeface="Times New Roman" pitchFamily="18" charset="0"/>
                </a:rPr>
                <a:t>11</a:t>
              </a:r>
              <a:endParaRPr lang="da-DK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kstboks 15"/>
            <p:cNvSpPr txBox="1"/>
            <p:nvPr/>
          </p:nvSpPr>
          <p:spPr>
            <a:xfrm>
              <a:off x="4496600" y="3059668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a-DK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da-DK" baseline="-25000" dirty="0" smtClean="0">
                  <a:latin typeface="Times New Roman" pitchFamily="18" charset="0"/>
                  <a:cs typeface="Times New Roman" pitchFamily="18" charset="0"/>
                </a:rPr>
                <a:t>20</a:t>
              </a:r>
              <a:endParaRPr lang="da-DK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Tekstboks 16"/>
            <p:cNvSpPr txBox="1"/>
            <p:nvPr/>
          </p:nvSpPr>
          <p:spPr>
            <a:xfrm>
              <a:off x="4499992" y="3501008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a-DK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da-DK" baseline="-25000" dirty="0" smtClean="0">
                  <a:latin typeface="Times New Roman" pitchFamily="18" charset="0"/>
                  <a:cs typeface="Times New Roman" pitchFamily="18" charset="0"/>
                </a:rPr>
                <a:t>21</a:t>
              </a:r>
              <a:endParaRPr lang="da-DK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Tekstboks 18"/>
            <p:cNvSpPr txBox="1"/>
            <p:nvPr/>
          </p:nvSpPr>
          <p:spPr>
            <a:xfrm>
              <a:off x="4427984" y="2060848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a-DK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da-DK" baseline="-25000" dirty="0" smtClean="0">
                  <a:latin typeface="Times New Roman" pitchFamily="18" charset="0"/>
                  <a:cs typeface="Times New Roman" pitchFamily="18" charset="0"/>
                </a:rPr>
                <a:t>10</a:t>
              </a:r>
              <a:endParaRPr lang="da-DK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107504" y="1988840"/>
            <a:ext cx="8820472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F(x) : ”in x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days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it is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going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to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be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that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…</a:t>
            </a:r>
          </a:p>
          <a:p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P(x) : ”x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days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ago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it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was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the case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that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…” </a:t>
            </a:r>
          </a:p>
          <a:p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M : ”it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can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be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that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…”</a:t>
            </a:r>
          </a:p>
          <a:p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N : ”it must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be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that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…”</a:t>
            </a:r>
          </a:p>
          <a:p>
            <a:r>
              <a:rPr lang="da-DK" altLang="zh-CN" sz="2800" dirty="0" smtClean="0">
                <a:solidFill>
                  <a:srgbClr val="FF0000"/>
                </a:solidFill>
                <a:latin typeface="Times New Roman" pitchFamily="96" charset="0"/>
                <a:ea typeface="宋体" pitchFamily="96" charset="-122"/>
              </a:rPr>
              <a:t>O : ”it </a:t>
            </a:r>
            <a:r>
              <a:rPr lang="da-DK" altLang="zh-CN" sz="2800" dirty="0" err="1" smtClean="0">
                <a:solidFill>
                  <a:srgbClr val="FF0000"/>
                </a:solidFill>
                <a:latin typeface="Times New Roman" pitchFamily="96" charset="0"/>
                <a:ea typeface="宋体" pitchFamily="96" charset="-122"/>
              </a:rPr>
              <a:t>ought</a:t>
            </a:r>
            <a:r>
              <a:rPr lang="da-DK" altLang="zh-CN" sz="2800" dirty="0" smtClean="0">
                <a:solidFill>
                  <a:srgbClr val="FF0000"/>
                </a:solidFill>
                <a:latin typeface="Times New Roman" pitchFamily="96" charset="0"/>
                <a:ea typeface="宋体" pitchFamily="96" charset="-122"/>
              </a:rPr>
              <a:t> to </a:t>
            </a:r>
            <a:r>
              <a:rPr lang="da-DK" altLang="zh-CN" sz="2800" dirty="0" err="1" smtClean="0">
                <a:solidFill>
                  <a:srgbClr val="FF0000"/>
                </a:solidFill>
                <a:latin typeface="Times New Roman" pitchFamily="96" charset="0"/>
                <a:ea typeface="宋体" pitchFamily="96" charset="-122"/>
              </a:rPr>
              <a:t>be</a:t>
            </a:r>
            <a:r>
              <a:rPr lang="da-DK" altLang="zh-CN" sz="2800" dirty="0" smtClean="0">
                <a:solidFill>
                  <a:srgbClr val="FF0000"/>
                </a:solidFill>
                <a:latin typeface="Times New Roman" pitchFamily="96" charset="0"/>
                <a:ea typeface="宋体" pitchFamily="96" charset="-122"/>
              </a:rPr>
              <a:t> </a:t>
            </a:r>
            <a:r>
              <a:rPr lang="da-DK" altLang="zh-CN" sz="2800" dirty="0" err="1" smtClean="0">
                <a:solidFill>
                  <a:srgbClr val="FF0000"/>
                </a:solidFill>
                <a:latin typeface="Times New Roman" pitchFamily="96" charset="0"/>
                <a:ea typeface="宋体" pitchFamily="96" charset="-122"/>
              </a:rPr>
              <a:t>that</a:t>
            </a:r>
            <a:r>
              <a:rPr lang="da-DK" altLang="zh-CN" sz="2800" dirty="0" smtClean="0">
                <a:solidFill>
                  <a:srgbClr val="FF0000"/>
                </a:solidFill>
                <a:latin typeface="Times New Roman" pitchFamily="96" charset="0"/>
                <a:ea typeface="宋体" pitchFamily="96" charset="-122"/>
              </a:rPr>
              <a:t> …”</a:t>
            </a:r>
          </a:p>
          <a:p>
            <a:endParaRPr lang="da-DK" altLang="zh-CN" sz="2800" dirty="0" smtClean="0">
              <a:solidFill>
                <a:srgbClr val="FF0000"/>
              </a:solidFill>
              <a:latin typeface="Times New Roman" pitchFamily="96" charset="0"/>
              <a:ea typeface="宋体" pitchFamily="96" charset="-122"/>
            </a:endParaRPr>
          </a:p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Prior’s model:</a:t>
            </a:r>
          </a:p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Kantian principle:</a:t>
            </a:r>
            <a:r>
              <a:rPr lang="da-DK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i="1" dirty="0" smtClean="0">
                <a:latin typeface="Times New Roman" pitchFamily="18" charset="0"/>
                <a:cs typeface="Times New Roman" pitchFamily="18" charset="0"/>
              </a:rPr>
              <a:t>OF(x)p </a:t>
            </a:r>
            <a:r>
              <a:rPr lang="en-GB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</a:t>
            </a:r>
            <a:r>
              <a:rPr lang="en-GB" sz="2800" i="1" dirty="0" smtClean="0">
                <a:latin typeface="Times New Roman" pitchFamily="18" charset="0"/>
                <a:cs typeface="Times New Roman" pitchFamily="18" charset="0"/>
              </a:rPr>
              <a:t> MF(x)p  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(‘ought to’ -&gt; ‘can’)</a:t>
            </a:r>
            <a:endParaRPr lang="da-DK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kstboks 17"/>
          <p:cNvSpPr txBox="1"/>
          <p:nvPr/>
        </p:nvSpPr>
        <p:spPr>
          <a:xfrm>
            <a:off x="107504" y="185727"/>
            <a:ext cx="84969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In order to pass the Moral Turing Test (MTT) the system should be able to:</a:t>
            </a:r>
          </a:p>
          <a:p>
            <a:pPr marL="717550" indent="-717550">
              <a:buFont typeface="Wingdings" pitchFamily="2" charset="2"/>
              <a:buChar char="q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rationally evaluate the possible actions from a an ethical point of view</a:t>
            </a:r>
          </a:p>
        </p:txBody>
      </p:sp>
      <p:grpSp>
        <p:nvGrpSpPr>
          <p:cNvPr id="2" name="Gruppe 35"/>
          <p:cNvGrpSpPr/>
          <p:nvPr/>
        </p:nvGrpSpPr>
        <p:grpSpPr>
          <a:xfrm>
            <a:off x="5643022" y="3131676"/>
            <a:ext cx="3033434" cy="1809492"/>
            <a:chOff x="1907704" y="2060848"/>
            <a:chExt cx="3033434" cy="1809492"/>
          </a:xfrm>
        </p:grpSpPr>
        <p:cxnSp>
          <p:nvCxnSpPr>
            <p:cNvPr id="5" name="Lige forbindelse 4"/>
            <p:cNvCxnSpPr/>
            <p:nvPr/>
          </p:nvCxnSpPr>
          <p:spPr>
            <a:xfrm>
              <a:off x="1907704" y="3068960"/>
              <a:ext cx="5760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Lige forbindelse 5"/>
            <p:cNvCxnSpPr/>
            <p:nvPr/>
          </p:nvCxnSpPr>
          <p:spPr>
            <a:xfrm flipV="1">
              <a:off x="2483768" y="2852936"/>
              <a:ext cx="936104" cy="2160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Lige forbindelse 6"/>
            <p:cNvCxnSpPr/>
            <p:nvPr/>
          </p:nvCxnSpPr>
          <p:spPr>
            <a:xfrm>
              <a:off x="2483768" y="3068960"/>
              <a:ext cx="936104" cy="2160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Lige forbindelse 7"/>
            <p:cNvCxnSpPr/>
            <p:nvPr/>
          </p:nvCxnSpPr>
          <p:spPr>
            <a:xfrm flipV="1">
              <a:off x="3419872" y="2348880"/>
              <a:ext cx="1008112" cy="50405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Lige forbindelse 8"/>
            <p:cNvCxnSpPr/>
            <p:nvPr/>
          </p:nvCxnSpPr>
          <p:spPr>
            <a:xfrm>
              <a:off x="3419872" y="2852936"/>
              <a:ext cx="100811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Lige forbindelse 9"/>
            <p:cNvCxnSpPr/>
            <p:nvPr/>
          </p:nvCxnSpPr>
          <p:spPr>
            <a:xfrm>
              <a:off x="3419872" y="3284984"/>
              <a:ext cx="100811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Lige forbindelse 10"/>
            <p:cNvCxnSpPr/>
            <p:nvPr/>
          </p:nvCxnSpPr>
          <p:spPr>
            <a:xfrm>
              <a:off x="3419872" y="3284984"/>
              <a:ext cx="1008112" cy="43204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kstboks 11"/>
            <p:cNvSpPr txBox="1"/>
            <p:nvPr/>
          </p:nvSpPr>
          <p:spPr>
            <a:xfrm>
              <a:off x="2339752" y="2996952"/>
              <a:ext cx="38985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a-DK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da-DK" baseline="-25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da-DK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Tekstboks 12"/>
            <p:cNvSpPr txBox="1"/>
            <p:nvPr/>
          </p:nvSpPr>
          <p:spPr>
            <a:xfrm>
              <a:off x="3203848" y="3212976"/>
              <a:ext cx="38985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a-DK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da-DK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da-DK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kstboks 13"/>
            <p:cNvSpPr txBox="1"/>
            <p:nvPr/>
          </p:nvSpPr>
          <p:spPr>
            <a:xfrm>
              <a:off x="3203848" y="2483604"/>
              <a:ext cx="38985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a-DK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da-DK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da-DK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kstboks 14"/>
            <p:cNvSpPr txBox="1"/>
            <p:nvPr/>
          </p:nvSpPr>
          <p:spPr>
            <a:xfrm>
              <a:off x="4470182" y="2636004"/>
              <a:ext cx="43544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a-DK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da-DK" baseline="-25000" dirty="0" smtClean="0">
                  <a:latin typeface="Times New Roman" pitchFamily="18" charset="0"/>
                  <a:cs typeface="Times New Roman" pitchFamily="18" charset="0"/>
                </a:rPr>
                <a:t>11</a:t>
              </a:r>
              <a:endParaRPr lang="da-DK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kstboks 15"/>
            <p:cNvSpPr txBox="1"/>
            <p:nvPr/>
          </p:nvSpPr>
          <p:spPr>
            <a:xfrm>
              <a:off x="4496600" y="3059668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a-DK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da-DK" baseline="-25000" dirty="0" smtClean="0">
                  <a:latin typeface="Times New Roman" pitchFamily="18" charset="0"/>
                  <a:cs typeface="Times New Roman" pitchFamily="18" charset="0"/>
                </a:rPr>
                <a:t>20</a:t>
              </a:r>
              <a:endParaRPr lang="da-DK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Tekstboks 16"/>
            <p:cNvSpPr txBox="1"/>
            <p:nvPr/>
          </p:nvSpPr>
          <p:spPr>
            <a:xfrm>
              <a:off x="4499992" y="3501008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a-DK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da-DK" baseline="-25000" dirty="0" smtClean="0">
                  <a:latin typeface="Times New Roman" pitchFamily="18" charset="0"/>
                  <a:cs typeface="Times New Roman" pitchFamily="18" charset="0"/>
                </a:rPr>
                <a:t>21</a:t>
              </a:r>
              <a:endParaRPr lang="da-DK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Tekstboks 18"/>
            <p:cNvSpPr txBox="1"/>
            <p:nvPr/>
          </p:nvSpPr>
          <p:spPr>
            <a:xfrm>
              <a:off x="4427984" y="2060848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a-DK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da-DK" baseline="-25000" dirty="0" smtClean="0">
                  <a:latin typeface="Times New Roman" pitchFamily="18" charset="0"/>
                  <a:cs typeface="Times New Roman" pitchFamily="18" charset="0"/>
                </a:rPr>
                <a:t>10</a:t>
              </a:r>
              <a:endParaRPr lang="da-DK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107504" y="1988840"/>
            <a:ext cx="882047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F(x) : ”in x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days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it is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going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to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be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that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…</a:t>
            </a:r>
          </a:p>
          <a:p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P(x) : ”x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days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ago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it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was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the case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that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…” </a:t>
            </a:r>
          </a:p>
          <a:p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M : ”it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can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be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that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…”</a:t>
            </a:r>
          </a:p>
          <a:p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N : ”it must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be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that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 …”</a:t>
            </a:r>
          </a:p>
          <a:p>
            <a:r>
              <a:rPr lang="da-DK" altLang="zh-CN" sz="2800" dirty="0" smtClean="0">
                <a:solidFill>
                  <a:srgbClr val="FF0000"/>
                </a:solidFill>
                <a:latin typeface="Times New Roman" pitchFamily="96" charset="0"/>
                <a:ea typeface="宋体" pitchFamily="96" charset="-122"/>
              </a:rPr>
              <a:t>O : ”it </a:t>
            </a:r>
            <a:r>
              <a:rPr lang="da-DK" altLang="zh-CN" sz="2800" dirty="0" err="1" smtClean="0">
                <a:solidFill>
                  <a:srgbClr val="FF0000"/>
                </a:solidFill>
                <a:latin typeface="Times New Roman" pitchFamily="96" charset="0"/>
                <a:ea typeface="宋体" pitchFamily="96" charset="-122"/>
              </a:rPr>
              <a:t>ought</a:t>
            </a:r>
            <a:r>
              <a:rPr lang="da-DK" altLang="zh-CN" sz="2800" dirty="0" smtClean="0">
                <a:solidFill>
                  <a:srgbClr val="FF0000"/>
                </a:solidFill>
                <a:latin typeface="Times New Roman" pitchFamily="96" charset="0"/>
                <a:ea typeface="宋体" pitchFamily="96" charset="-122"/>
              </a:rPr>
              <a:t> to </a:t>
            </a:r>
            <a:r>
              <a:rPr lang="da-DK" altLang="zh-CN" sz="2800" dirty="0" err="1" smtClean="0">
                <a:solidFill>
                  <a:srgbClr val="FF0000"/>
                </a:solidFill>
                <a:latin typeface="Times New Roman" pitchFamily="96" charset="0"/>
                <a:ea typeface="宋体" pitchFamily="96" charset="-122"/>
              </a:rPr>
              <a:t>be</a:t>
            </a:r>
            <a:r>
              <a:rPr lang="da-DK" altLang="zh-CN" sz="2800" dirty="0" smtClean="0">
                <a:solidFill>
                  <a:srgbClr val="FF0000"/>
                </a:solidFill>
                <a:latin typeface="Times New Roman" pitchFamily="96" charset="0"/>
                <a:ea typeface="宋体" pitchFamily="96" charset="-122"/>
              </a:rPr>
              <a:t> </a:t>
            </a:r>
            <a:r>
              <a:rPr lang="da-DK" altLang="zh-CN" sz="2800" dirty="0" err="1" smtClean="0">
                <a:solidFill>
                  <a:srgbClr val="FF0000"/>
                </a:solidFill>
                <a:latin typeface="Times New Roman" pitchFamily="96" charset="0"/>
                <a:ea typeface="宋体" pitchFamily="96" charset="-122"/>
              </a:rPr>
              <a:t>that</a:t>
            </a:r>
            <a:r>
              <a:rPr lang="da-DK" altLang="zh-CN" sz="2800" dirty="0" smtClean="0">
                <a:solidFill>
                  <a:srgbClr val="FF0000"/>
                </a:solidFill>
                <a:latin typeface="Times New Roman" pitchFamily="96" charset="0"/>
                <a:ea typeface="宋体" pitchFamily="96" charset="-122"/>
              </a:rPr>
              <a:t> …”</a:t>
            </a:r>
          </a:p>
          <a:p>
            <a:endParaRPr lang="da-DK" altLang="zh-CN" sz="2800" dirty="0" smtClean="0">
              <a:solidFill>
                <a:srgbClr val="FF0000"/>
              </a:solidFill>
              <a:latin typeface="Times New Roman" pitchFamily="96" charset="0"/>
              <a:ea typeface="宋体" pitchFamily="96" charset="-122"/>
            </a:endParaRPr>
          </a:p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Prior’s model:</a:t>
            </a:r>
          </a:p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Kantian principle:</a:t>
            </a:r>
            <a:r>
              <a:rPr lang="da-DK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i="1" dirty="0" smtClean="0">
                <a:latin typeface="Times New Roman" pitchFamily="18" charset="0"/>
                <a:cs typeface="Times New Roman" pitchFamily="18" charset="0"/>
              </a:rPr>
              <a:t>OF(x)p </a:t>
            </a:r>
            <a:r>
              <a:rPr lang="en-GB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</a:t>
            </a:r>
            <a:r>
              <a:rPr lang="en-GB" sz="2800" i="1" dirty="0" smtClean="0">
                <a:latin typeface="Times New Roman" pitchFamily="18" charset="0"/>
                <a:cs typeface="Times New Roman" pitchFamily="18" charset="0"/>
              </a:rPr>
              <a:t> MF(x)p  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(‘ought to’ -&gt; ‘can’)</a:t>
            </a:r>
            <a:endParaRPr lang="da-DK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Hintikka’s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principle</a:t>
            </a:r>
            <a:r>
              <a:rPr lang="da-DK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GB" sz="2800" i="1" dirty="0" smtClean="0">
                <a:latin typeface="Times New Roman" pitchFamily="18" charset="0"/>
                <a:cs typeface="Times New Roman" pitchFamily="18" charset="0"/>
              </a:rPr>
              <a:t>~MF(x)p </a:t>
            </a:r>
            <a:r>
              <a:rPr lang="en-GB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</a:t>
            </a:r>
            <a:r>
              <a:rPr lang="en-GB" sz="2800" i="1" dirty="0" smtClean="0">
                <a:latin typeface="Times New Roman" pitchFamily="18" charset="0"/>
                <a:cs typeface="Times New Roman" pitchFamily="18" charset="0"/>
              </a:rPr>
              <a:t> O~F(x)p</a:t>
            </a:r>
            <a:endParaRPr lang="da-DK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a-DK" altLang="zh-CN" sz="2800" dirty="0" smtClean="0">
                <a:solidFill>
                  <a:srgbClr val="FF0000"/>
                </a:solidFill>
                <a:latin typeface="Times New Roman" pitchFamily="96" charset="0"/>
                <a:ea typeface="宋体" pitchFamily="96" charset="-122"/>
              </a:rPr>
              <a:t>					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(’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impossible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’ -&gt; ’</a:t>
            </a:r>
            <a:r>
              <a:rPr lang="da-DK" altLang="zh-CN" sz="2800" dirty="0" err="1" smtClean="0">
                <a:latin typeface="Times New Roman" pitchFamily="96" charset="0"/>
                <a:ea typeface="宋体" pitchFamily="96" charset="-122"/>
              </a:rPr>
              <a:t>forbidden</a:t>
            </a:r>
            <a:r>
              <a:rPr lang="da-DK" altLang="zh-CN" sz="2800" dirty="0" smtClean="0">
                <a:latin typeface="Times New Roman" pitchFamily="96" charset="0"/>
                <a:ea typeface="宋体" pitchFamily="96" charset="-122"/>
              </a:rPr>
              <a:t>’)</a:t>
            </a:r>
            <a:endParaRPr lang="da-DK" altLang="zh-CN" sz="2800" dirty="0">
              <a:latin typeface="Times New Roman" pitchFamily="96" charset="0"/>
              <a:ea typeface="宋体" pitchFamily="96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kstboks 17"/>
          <p:cNvSpPr txBox="1"/>
          <p:nvPr/>
        </p:nvSpPr>
        <p:spPr>
          <a:xfrm>
            <a:off x="179512" y="185727"/>
            <a:ext cx="874846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A.N. Prior discussed the logical machinery involved in the theoretical derivation of obligation. He wanted to find what he called “The Logic of Obligation”.  Prior claimed that such a logical system had to be based on complete descriptions of</a:t>
            </a:r>
            <a:endParaRPr lang="da-DK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09613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(a) the actual situation, and</a:t>
            </a:r>
            <a:endParaRPr lang="da-DK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09613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(b) the relevant general moral rules.</a:t>
            </a:r>
            <a:endParaRPr lang="da-DK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kstboks 17"/>
          <p:cNvSpPr txBox="1"/>
          <p:nvPr/>
        </p:nvSpPr>
        <p:spPr>
          <a:xfrm>
            <a:off x="179512" y="185727"/>
            <a:ext cx="874846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A.N. Prior discussed the logical machinery involved in the theoretical derivation of obligation. He wanted to find what he called “The Logic of Obligation”.  Prior claimed that such a logical system had to be based on complete descriptions of</a:t>
            </a:r>
            <a:endParaRPr lang="da-DK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09613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(a) the actual situation, and</a:t>
            </a:r>
            <a:endParaRPr lang="da-DK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09613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(b) the relevant general moral rules.</a:t>
            </a:r>
            <a:endParaRPr lang="da-DK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Prior’s fundamental creed regarding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deontic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logic: </a:t>
            </a:r>
          </a:p>
          <a:p>
            <a:pPr marL="709613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“... our true present obligation could be automatically inferred from (a) and (b) if complete knowledge of these were ever attainable” (Prior 1949)</a:t>
            </a:r>
          </a:p>
        </p:txBody>
      </p:sp>
    </p:spTree>
    <p:extLst>
      <p:ext uri="{BB962C8B-B14F-4D97-AF65-F5344CB8AC3E}">
        <p14:creationId xmlns:p14="http://schemas.microsoft.com/office/powerpoint/2010/main" val="37207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kstboks 17"/>
          <p:cNvSpPr txBox="1"/>
          <p:nvPr/>
        </p:nvSpPr>
        <p:spPr>
          <a:xfrm>
            <a:off x="179512" y="185727"/>
            <a:ext cx="874846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A.N. Prior discussed the logical machinery involved in the theoretical derivation of obligation. He wanted to find what he called “The Logic of Obligation”.  Prior claimed that such a logical system had to be based on complete descriptions of</a:t>
            </a:r>
            <a:endParaRPr lang="da-DK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09613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(a) the actual situation, and</a:t>
            </a:r>
            <a:endParaRPr lang="da-DK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09613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(b) the relevant general moral rules.</a:t>
            </a:r>
            <a:endParaRPr lang="da-DK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Prior’s fundamental creed regarding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deontic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logic: </a:t>
            </a:r>
          </a:p>
          <a:p>
            <a:pPr marL="709613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“... our true present obligation could be automatically inferred from (a) and (b) if complete knowledge of these were ever attainable” (Prior 1949)</a:t>
            </a:r>
          </a:p>
          <a:p>
            <a:pPr indent="7938"/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This makes the idea of a full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deontic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system rather unrealistic!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kstboks 17"/>
          <p:cNvSpPr txBox="1"/>
          <p:nvPr/>
        </p:nvSpPr>
        <p:spPr>
          <a:xfrm>
            <a:off x="179512" y="185727"/>
            <a:ext cx="874846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A.N. Prior discussed the logical machinery involved in the theoretical derivation of obligation. He wanted to find what he called “The Logic of Obligation”.  Prior claimed that such a logical system had to be based on complete descriptions of</a:t>
            </a:r>
            <a:endParaRPr lang="da-DK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09613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(a) the actual situation, and</a:t>
            </a:r>
            <a:endParaRPr lang="da-DK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09613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(b) the relevant general moral rules.</a:t>
            </a:r>
            <a:endParaRPr lang="da-DK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Prior’s fundamental creed regarding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deontic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logic: </a:t>
            </a:r>
          </a:p>
          <a:p>
            <a:pPr marL="709613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“... our true present obligation could be automatically inferred from (a) and (b) if complete knowledge of these were ever attainable” (Prior 1949)</a:t>
            </a:r>
          </a:p>
          <a:p>
            <a:pPr indent="7938"/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This makes the idea of a full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deontic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system rather unrealistic! Less may be needed in order to pass the MTT.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kstboks 17"/>
          <p:cNvSpPr txBox="1"/>
          <p:nvPr/>
        </p:nvSpPr>
        <p:spPr>
          <a:xfrm>
            <a:off x="179512" y="185727"/>
            <a:ext cx="874846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A.N. Prior discussed the logical machinery involved in the theoretical derivation of obligation. He wanted to find what he called “The Logic of Obligation”.  Prior claimed that such a logical system had to be based on complete descriptions of</a:t>
            </a:r>
            <a:endParaRPr lang="da-DK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09613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(a) the actual situation, and</a:t>
            </a:r>
            <a:endParaRPr lang="da-DK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09613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(b) the relevant general moral rules.</a:t>
            </a:r>
            <a:endParaRPr lang="da-DK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Prior’s fundamental creed regarding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deontic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logic: </a:t>
            </a:r>
          </a:p>
          <a:p>
            <a:pPr marL="709613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“... our true present obligation could be automatically inferred from (a) and (b) if complete knowledge of these were ever attainable” (Prior 1949)</a:t>
            </a:r>
          </a:p>
          <a:p>
            <a:pPr indent="7938"/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This makes the idea of a full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deontic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system rather unrealistic! Less may be needed in order to pass the MTT. - What happens if only incomplete descriptions are available?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Ligebenet trekant 17"/>
          <p:cNvSpPr/>
          <p:nvPr/>
        </p:nvSpPr>
        <p:spPr>
          <a:xfrm>
            <a:off x="2267744" y="1844824"/>
            <a:ext cx="3744416" cy="2952328"/>
          </a:xfrm>
          <a:prstGeom prst="triangl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0" name="Tekstboks 19"/>
          <p:cNvSpPr txBox="1"/>
          <p:nvPr/>
        </p:nvSpPr>
        <p:spPr>
          <a:xfrm>
            <a:off x="3563888" y="3356992"/>
            <a:ext cx="10807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Ethics</a:t>
            </a:r>
            <a:endParaRPr lang="da-DK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kstboks 20"/>
          <p:cNvSpPr txBox="1"/>
          <p:nvPr/>
        </p:nvSpPr>
        <p:spPr>
          <a:xfrm>
            <a:off x="1115616" y="4869160"/>
            <a:ext cx="23762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Utilitarianism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Analysis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consequences</a:t>
            </a:r>
            <a:endParaRPr lang="da-DK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da-DK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Ligebenet trekant 17"/>
          <p:cNvSpPr/>
          <p:nvPr/>
        </p:nvSpPr>
        <p:spPr>
          <a:xfrm>
            <a:off x="2267744" y="1844824"/>
            <a:ext cx="3744416" cy="2952328"/>
          </a:xfrm>
          <a:prstGeom prst="triangl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0" name="Tekstboks 19"/>
          <p:cNvSpPr txBox="1"/>
          <p:nvPr/>
        </p:nvSpPr>
        <p:spPr>
          <a:xfrm>
            <a:off x="3563888" y="3356992"/>
            <a:ext cx="10807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Ethics</a:t>
            </a:r>
            <a:endParaRPr lang="da-DK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kstboks 20"/>
          <p:cNvSpPr txBox="1"/>
          <p:nvPr/>
        </p:nvSpPr>
        <p:spPr>
          <a:xfrm>
            <a:off x="1115616" y="4869160"/>
            <a:ext cx="23762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Utilitarianism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Analysis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consequences</a:t>
            </a:r>
            <a:endParaRPr lang="da-DK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da-DK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kstboks 23"/>
          <p:cNvSpPr txBox="1"/>
          <p:nvPr/>
        </p:nvSpPr>
        <p:spPr>
          <a:xfrm>
            <a:off x="5148064" y="4869160"/>
            <a:ext cx="23762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Deontology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Analysis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rules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of obligation.</a:t>
            </a:r>
          </a:p>
          <a:p>
            <a:endParaRPr lang="da-DK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kstboks 17"/>
          <p:cNvSpPr txBox="1"/>
          <p:nvPr/>
        </p:nvSpPr>
        <p:spPr>
          <a:xfrm>
            <a:off x="323528" y="185727"/>
            <a:ext cx="84249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Can ethics be implemented in a computer system?</a:t>
            </a:r>
          </a:p>
          <a:p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4 types of ethical agents (James Moor): </a:t>
            </a:r>
          </a:p>
          <a:p>
            <a:endParaRPr lang="en-GB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717550" indent="-717550">
              <a:buFont typeface="Wingdings" pitchFamily="2" charset="2"/>
              <a:buChar char="q"/>
            </a:pPr>
            <a:r>
              <a:rPr lang="en-GB" sz="2800" i="1" dirty="0" smtClean="0">
                <a:latin typeface="Times New Roman" pitchFamily="18" charset="0"/>
                <a:cs typeface="Times New Roman" pitchFamily="18" charset="0"/>
              </a:rPr>
              <a:t>Ethical Impact Agents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(systems that have obvious ethical impacts on the surroundings).</a:t>
            </a:r>
            <a:endParaRPr lang="en-GB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717550" indent="-717550">
              <a:buFont typeface="Wingdings" pitchFamily="2" charset="2"/>
              <a:buChar char="q"/>
            </a:pPr>
            <a:r>
              <a:rPr lang="en-GB" sz="2800" i="1" dirty="0" smtClean="0">
                <a:latin typeface="Times New Roman" pitchFamily="18" charset="0"/>
                <a:cs typeface="Times New Roman" pitchFamily="18" charset="0"/>
              </a:rPr>
              <a:t>Implicit Ethical Agents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(systems designed to avoid unethical or undesired outcomes).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Ligebenet trekant 17"/>
          <p:cNvSpPr/>
          <p:nvPr/>
        </p:nvSpPr>
        <p:spPr>
          <a:xfrm>
            <a:off x="2267744" y="1844824"/>
            <a:ext cx="3744416" cy="2952328"/>
          </a:xfrm>
          <a:prstGeom prst="triangl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0" name="Tekstboks 19"/>
          <p:cNvSpPr txBox="1"/>
          <p:nvPr/>
        </p:nvSpPr>
        <p:spPr>
          <a:xfrm>
            <a:off x="3563888" y="3356992"/>
            <a:ext cx="10807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Ethics</a:t>
            </a:r>
            <a:endParaRPr lang="da-DK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kstboks 20"/>
          <p:cNvSpPr txBox="1"/>
          <p:nvPr/>
        </p:nvSpPr>
        <p:spPr>
          <a:xfrm>
            <a:off x="1115616" y="4869160"/>
            <a:ext cx="23762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Utilitarianism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Analysis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consequences</a:t>
            </a:r>
            <a:endParaRPr lang="da-DK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da-DK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kstboks 23"/>
          <p:cNvSpPr txBox="1"/>
          <p:nvPr/>
        </p:nvSpPr>
        <p:spPr>
          <a:xfrm>
            <a:off x="5148064" y="4869160"/>
            <a:ext cx="23762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Deontology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Analysis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rules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of obligation.</a:t>
            </a:r>
          </a:p>
          <a:p>
            <a:endParaRPr lang="da-DK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kstboks 24"/>
          <p:cNvSpPr txBox="1"/>
          <p:nvPr/>
        </p:nvSpPr>
        <p:spPr>
          <a:xfrm>
            <a:off x="3275856" y="30103"/>
            <a:ext cx="23762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Ontology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Analysis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of the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concrete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situation.</a:t>
            </a:r>
          </a:p>
          <a:p>
            <a:endParaRPr lang="da-DK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kstboks 17"/>
          <p:cNvSpPr txBox="1"/>
          <p:nvPr/>
        </p:nvSpPr>
        <p:spPr>
          <a:xfrm>
            <a:off x="323528" y="116632"/>
            <a:ext cx="84969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Would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systems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pass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the MTT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attractive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Would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useful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da-DK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da-DK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da-DK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kstboks 17"/>
          <p:cNvSpPr txBox="1"/>
          <p:nvPr/>
        </p:nvSpPr>
        <p:spPr>
          <a:xfrm>
            <a:off x="323528" y="116632"/>
            <a:ext cx="849694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Would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systems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pass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the MTT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attractive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Would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useful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da-DK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possible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simulation:</a:t>
            </a:r>
          </a:p>
          <a:p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A system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could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take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part in a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conversation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as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it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could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act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just as a moral human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being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including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the human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limitations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da-DK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da-DK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da-DK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da-DK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kstboks 17"/>
          <p:cNvSpPr txBox="1"/>
          <p:nvPr/>
        </p:nvSpPr>
        <p:spPr>
          <a:xfrm>
            <a:off x="323528" y="116632"/>
            <a:ext cx="849694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Would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systems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pass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the MTT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attractive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Would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useful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da-DK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possible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simulation:</a:t>
            </a:r>
          </a:p>
          <a:p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A system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could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take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part in a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conversation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as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it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could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act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just as a moral human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being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including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the human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limitations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da-DK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In a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certain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sense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want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more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than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since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want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systems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advice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humans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in practical situations i.e. systems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without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all the human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limitations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da-DK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da-DK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da-DK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kstboks 17"/>
          <p:cNvSpPr txBox="1"/>
          <p:nvPr/>
        </p:nvSpPr>
        <p:spPr>
          <a:xfrm>
            <a:off x="323528" y="116632"/>
            <a:ext cx="8496944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Would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systems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pass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the MTT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attractive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Would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useful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da-DK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possible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simulation:</a:t>
            </a:r>
          </a:p>
          <a:p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A system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could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take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part in a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conversation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as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it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could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act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just as a moral human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being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including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the human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limitations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da-DK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In a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certain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sense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want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more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than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since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want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systems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advice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humans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in practical situations i.e. systems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without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all the human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limitations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da-DK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Still, a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lot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learned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from the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further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discussion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it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means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for a system to </a:t>
            </a:r>
            <a:r>
              <a:rPr lang="da-DK" sz="2800" dirty="0" err="1" smtClean="0">
                <a:latin typeface="Times New Roman" pitchFamily="18" charset="0"/>
                <a:cs typeface="Times New Roman" pitchFamily="18" charset="0"/>
              </a:rPr>
              <a:t>pass</a:t>
            </a:r>
            <a:r>
              <a:rPr lang="da-DK" sz="2800" dirty="0" smtClean="0">
                <a:latin typeface="Times New Roman" pitchFamily="18" charset="0"/>
                <a:cs typeface="Times New Roman" pitchFamily="18" charset="0"/>
              </a:rPr>
              <a:t> the MTT.</a:t>
            </a:r>
          </a:p>
          <a:p>
            <a:endParaRPr lang="da-DK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da-DK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kstboks 17"/>
          <p:cNvSpPr txBox="1"/>
          <p:nvPr/>
        </p:nvSpPr>
        <p:spPr>
          <a:xfrm>
            <a:off x="323528" y="185727"/>
            <a:ext cx="842493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Can ethics be implemented in a computer system?</a:t>
            </a:r>
          </a:p>
          <a:p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4 types of ethical agents (James Moor): </a:t>
            </a:r>
          </a:p>
          <a:p>
            <a:endParaRPr lang="en-GB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717550" indent="-717550">
              <a:buFont typeface="Wingdings" pitchFamily="2" charset="2"/>
              <a:buChar char="q"/>
            </a:pPr>
            <a:r>
              <a:rPr lang="en-GB" sz="2800" i="1" dirty="0" smtClean="0">
                <a:latin typeface="Times New Roman" pitchFamily="18" charset="0"/>
                <a:cs typeface="Times New Roman" pitchFamily="18" charset="0"/>
              </a:rPr>
              <a:t>Ethical Impact Agents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(systems that have obvious ethical impacts on the surroundings).</a:t>
            </a:r>
            <a:endParaRPr lang="en-GB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717550" indent="-717550">
              <a:buFont typeface="Wingdings" pitchFamily="2" charset="2"/>
              <a:buChar char="q"/>
            </a:pPr>
            <a:r>
              <a:rPr lang="en-GB" sz="2800" i="1" dirty="0" smtClean="0">
                <a:latin typeface="Times New Roman" pitchFamily="18" charset="0"/>
                <a:cs typeface="Times New Roman" pitchFamily="18" charset="0"/>
              </a:rPr>
              <a:t>Implicit Ethical Agents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(systems designed to avoid unethical or undesired outcomes).</a:t>
            </a:r>
          </a:p>
          <a:p>
            <a:pPr marL="717550" indent="-717550">
              <a:buFont typeface="Wingdings" pitchFamily="2" charset="2"/>
              <a:buChar char="q"/>
            </a:pPr>
            <a:r>
              <a:rPr lang="en-GB" sz="2800" i="1" dirty="0" smtClean="0">
                <a:latin typeface="Times New Roman" pitchFamily="18" charset="0"/>
                <a:cs typeface="Times New Roman" pitchFamily="18" charset="0"/>
              </a:rPr>
              <a:t>Explicit Ethical Agents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(systems that are able to carry out ethical reasoning within restricted domains).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kstboks 17"/>
          <p:cNvSpPr txBox="1"/>
          <p:nvPr/>
        </p:nvSpPr>
        <p:spPr>
          <a:xfrm>
            <a:off x="323528" y="185727"/>
            <a:ext cx="842493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Can ethics be implemented in a computer system?</a:t>
            </a:r>
          </a:p>
          <a:p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4 types of ethical agents (James Moor): </a:t>
            </a:r>
          </a:p>
          <a:p>
            <a:endParaRPr lang="en-GB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717550" indent="-717550">
              <a:buFont typeface="Wingdings" pitchFamily="2" charset="2"/>
              <a:buChar char="q"/>
            </a:pPr>
            <a:r>
              <a:rPr lang="en-GB" sz="2800" i="1" dirty="0" smtClean="0">
                <a:latin typeface="Times New Roman" pitchFamily="18" charset="0"/>
                <a:cs typeface="Times New Roman" pitchFamily="18" charset="0"/>
              </a:rPr>
              <a:t>Ethical Impact Agents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(systems that have obvious ethical impacts on the surroundings).</a:t>
            </a:r>
            <a:endParaRPr lang="en-GB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717550" indent="-717550">
              <a:buFont typeface="Wingdings" pitchFamily="2" charset="2"/>
              <a:buChar char="q"/>
            </a:pPr>
            <a:r>
              <a:rPr lang="en-GB" sz="2800" i="1" dirty="0" smtClean="0">
                <a:latin typeface="Times New Roman" pitchFamily="18" charset="0"/>
                <a:cs typeface="Times New Roman" pitchFamily="18" charset="0"/>
              </a:rPr>
              <a:t>Implicit Ethical Agents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(systems designed to avoid unethical or undesired outcomes).</a:t>
            </a:r>
          </a:p>
          <a:p>
            <a:pPr marL="717550" indent="-717550">
              <a:buFont typeface="Wingdings" pitchFamily="2" charset="2"/>
              <a:buChar char="q"/>
            </a:pPr>
            <a:r>
              <a:rPr lang="en-GB" sz="2800" i="1" dirty="0" smtClean="0">
                <a:latin typeface="Times New Roman" pitchFamily="18" charset="0"/>
                <a:cs typeface="Times New Roman" pitchFamily="18" charset="0"/>
              </a:rPr>
              <a:t>Explicit Ethical Agents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(systems that are able to carry out ethical reasoning within restricted domains).</a:t>
            </a:r>
          </a:p>
          <a:p>
            <a:pPr marL="717550" indent="-717550">
              <a:buFont typeface="Wingdings" pitchFamily="2" charset="2"/>
              <a:buChar char="q"/>
            </a:pPr>
            <a:r>
              <a:rPr lang="en-GB" sz="2800" i="1" dirty="0" smtClean="0">
                <a:latin typeface="Times New Roman" pitchFamily="18" charset="0"/>
                <a:cs typeface="Times New Roman" pitchFamily="18" charset="0"/>
              </a:rPr>
              <a:t>Ethical Agents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(systems similar to human beings in the sense that they carry out their moral evaluation).</a:t>
            </a:r>
            <a:endParaRPr lang="da-DK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kstboks 17"/>
          <p:cNvSpPr txBox="1"/>
          <p:nvPr/>
        </p:nvSpPr>
        <p:spPr>
          <a:xfrm>
            <a:off x="323528" y="185727"/>
            <a:ext cx="84249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7550" indent="-717550">
              <a:buFont typeface="Wingdings" pitchFamily="2" charset="2"/>
              <a:buChar char="q"/>
            </a:pPr>
            <a:r>
              <a:rPr lang="en-GB" sz="2800" i="1" dirty="0" smtClean="0">
                <a:latin typeface="Times New Roman" pitchFamily="18" charset="0"/>
                <a:cs typeface="Times New Roman" pitchFamily="18" charset="0"/>
              </a:rPr>
              <a:t>Ethical Agents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(systems similar to human beings in the sense that they carry out their moral evaluation).</a:t>
            </a:r>
          </a:p>
          <a:p>
            <a:pPr marL="717550" indent="-717550"/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17550" indent="-717550"/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17550" indent="-717550"/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kstboks 17"/>
          <p:cNvSpPr txBox="1"/>
          <p:nvPr/>
        </p:nvSpPr>
        <p:spPr>
          <a:xfrm>
            <a:off x="323528" y="185727"/>
            <a:ext cx="842493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7550" indent="-717550">
              <a:buFont typeface="Wingdings" pitchFamily="2" charset="2"/>
              <a:buChar char="q"/>
            </a:pPr>
            <a:r>
              <a:rPr lang="en-GB" sz="2800" i="1" dirty="0" smtClean="0">
                <a:latin typeface="Times New Roman" pitchFamily="18" charset="0"/>
                <a:cs typeface="Times New Roman" pitchFamily="18" charset="0"/>
              </a:rPr>
              <a:t>Ethical Agents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(systems similar to human beings in the sense that they carry out their moral evaluation).</a:t>
            </a:r>
          </a:p>
          <a:p>
            <a:pPr marL="717550" indent="-717550"/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17550" indent="-717550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 necessary condition for being an ethical agent:</a:t>
            </a:r>
          </a:p>
          <a:p>
            <a:pPr marL="717550" indent="-717550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It should pass the Moral Turing Test (MTT).</a:t>
            </a:r>
          </a:p>
          <a:p>
            <a:pPr marL="717550" indent="-717550"/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17550" indent="-717550"/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kstboks 17"/>
          <p:cNvSpPr txBox="1"/>
          <p:nvPr/>
        </p:nvSpPr>
        <p:spPr>
          <a:xfrm>
            <a:off x="323528" y="185727"/>
            <a:ext cx="84249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7550" indent="-717550">
              <a:buFont typeface="Wingdings" pitchFamily="2" charset="2"/>
              <a:buChar char="q"/>
            </a:pPr>
            <a:r>
              <a:rPr lang="en-GB" sz="2800" i="1" dirty="0" smtClean="0">
                <a:latin typeface="Times New Roman" pitchFamily="18" charset="0"/>
                <a:cs typeface="Times New Roman" pitchFamily="18" charset="0"/>
              </a:rPr>
              <a:t>Ethical Agents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(systems similar to human beings in the sense that they carry out their moral evaluation).</a:t>
            </a:r>
          </a:p>
          <a:p>
            <a:pPr marL="717550" indent="-717550"/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17550" indent="-717550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 necessary condition for being an ethical agent:</a:t>
            </a:r>
          </a:p>
          <a:p>
            <a:pPr marL="717550" indent="-717550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It should pass the Moral Turing Test (MTT).</a:t>
            </a:r>
          </a:p>
          <a:p>
            <a:pPr marL="717550" indent="-717550"/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 computer system passes the MTT if a human who interacts with the system is unable to distinguish between utterances on moral issues produced by the computer and those produced by a fellow human being.</a:t>
            </a:r>
          </a:p>
          <a:p>
            <a:pPr marL="717550" indent="-717550"/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803</TotalTime>
  <Words>2716</Words>
  <Application>Microsoft Office PowerPoint</Application>
  <PresentationFormat>Skærmshow (4:3)</PresentationFormat>
  <Paragraphs>304</Paragraphs>
  <Slides>44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44</vt:i4>
      </vt:variant>
    </vt:vector>
  </HeadingPairs>
  <TitlesOfParts>
    <vt:vector size="45" baseType="lpstr">
      <vt:lpstr>Kontortema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Peter Øhrstrøm</dc:creator>
  <cp:lastModifiedBy>Peter Øhrstrøm</cp:lastModifiedBy>
  <cp:revision>66</cp:revision>
  <dcterms:modified xsi:type="dcterms:W3CDTF">2014-09-02T16:58:00Z</dcterms:modified>
</cp:coreProperties>
</file>