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83" r:id="rId11"/>
    <p:sldId id="269" r:id="rId12"/>
    <p:sldId id="264" r:id="rId13"/>
    <p:sldId id="267" r:id="rId14"/>
    <p:sldId id="265" r:id="rId15"/>
    <p:sldId id="266" r:id="rId16"/>
    <p:sldId id="270" r:id="rId17"/>
    <p:sldId id="271" r:id="rId18"/>
    <p:sldId id="279" r:id="rId19"/>
    <p:sldId id="268" r:id="rId20"/>
    <p:sldId id="273" r:id="rId21"/>
    <p:sldId id="274" r:id="rId22"/>
    <p:sldId id="275" r:id="rId23"/>
    <p:sldId id="277" r:id="rId24"/>
    <p:sldId id="276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CEED-22EA-4081-AA40-2FD359CDE7DD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B7094-FAA5-4909-A8F6-8F80D3B60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5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 </a:t>
            </a:r>
            <a:r>
              <a:rPr lang="da-DK" dirty="0" err="1" smtClean="0"/>
              <a:t>may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own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legally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never the </a:t>
            </a:r>
            <a:r>
              <a:rPr lang="da-DK" baseline="0" dirty="0" err="1" smtClean="0"/>
              <a:t>less</a:t>
            </a:r>
            <a:r>
              <a:rPr lang="da-DK" baseline="0" dirty="0" smtClean="0"/>
              <a:t> mine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Considerations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co</a:t>
            </a:r>
            <a:r>
              <a:rPr lang="da-DK" baseline="0" dirty="0" smtClean="0"/>
              <a:t>-production, i.e. data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exist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because</a:t>
            </a:r>
            <a:r>
              <a:rPr lang="da-DK" baseline="0" dirty="0" smtClean="0"/>
              <a:t> of the intervention of the </a:t>
            </a:r>
            <a:r>
              <a:rPr lang="da-DK" baseline="0" dirty="0" err="1" smtClean="0"/>
              <a:t>health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care</a:t>
            </a:r>
            <a:r>
              <a:rPr lang="da-DK" baseline="0" dirty="0" smtClean="0"/>
              <a:t> system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important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do not show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co</a:t>
            </a:r>
            <a:r>
              <a:rPr lang="da-DK" baseline="0" dirty="0" smtClean="0"/>
              <a:t>-producers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relinquish</a:t>
            </a:r>
            <a:r>
              <a:rPr lang="da-DK" baseline="0" dirty="0" smtClean="0"/>
              <a:t> all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B7094-FAA5-4909-A8F6-8F80D3B607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Who</a:t>
            </a:r>
            <a:r>
              <a:rPr lang="da-DK" dirty="0" smtClean="0"/>
              <a:t> is not in Landspatientregisteret</a:t>
            </a:r>
            <a:r>
              <a:rPr lang="da-DK" baseline="0" dirty="0" smtClean="0"/>
              <a:t>, and </a:t>
            </a:r>
            <a:r>
              <a:rPr lang="da-DK" baseline="0" dirty="0" err="1" smtClean="0"/>
              <a:t>who</a:t>
            </a:r>
            <a:r>
              <a:rPr lang="da-DK" baseline="0" dirty="0" smtClean="0"/>
              <a:t> is in it but data not </a:t>
            </a:r>
            <a:r>
              <a:rPr lang="da-DK" baseline="0" dirty="0" err="1" smtClean="0"/>
              <a:t>provided</a:t>
            </a:r>
            <a:r>
              <a:rPr lang="da-DK" baseline="0" dirty="0" smtClean="0"/>
              <a:t> to researchers?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B7094-FAA5-4909-A8F6-8F80D3B607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4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5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2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6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2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9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2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6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4CCC2-42B7-476E-A957-0CF79DF33368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4D24-1247-4EA7-8D85-BB54E3599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4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Ethical aspects of using health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r>
              <a:rPr lang="da-DK" dirty="0" smtClean="0"/>
              <a:t>øren Holm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15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-47" r="42565" b="8496"/>
          <a:stretch/>
        </p:blipFill>
        <p:spPr bwMode="auto">
          <a:xfrm>
            <a:off x="179512" y="116632"/>
            <a:ext cx="2768838" cy="41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r="41874"/>
          <a:stretch/>
        </p:blipFill>
        <p:spPr bwMode="auto">
          <a:xfrm>
            <a:off x="6660232" y="2852936"/>
            <a:ext cx="2412162" cy="39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42596" b="3761"/>
          <a:stretch/>
        </p:blipFill>
        <p:spPr bwMode="auto">
          <a:xfrm>
            <a:off x="3203848" y="980728"/>
            <a:ext cx="3168352" cy="511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Loss of privacy – two distinct 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Hard: </a:t>
            </a:r>
            <a:r>
              <a:rPr lang="da-DK" dirty="0" err="1" smtClean="0"/>
              <a:t>Identifying</a:t>
            </a:r>
            <a:r>
              <a:rPr lang="da-DK" dirty="0" smtClean="0"/>
              <a:t> a </a:t>
            </a:r>
            <a:r>
              <a:rPr lang="da-DK" dirty="0" err="1" smtClean="0"/>
              <a:t>specific</a:t>
            </a:r>
            <a:r>
              <a:rPr lang="da-DK" dirty="0" smtClean="0"/>
              <a:t> person from a de-</a:t>
            </a:r>
            <a:r>
              <a:rPr lang="da-DK" dirty="0" err="1" smtClean="0"/>
              <a:t>identified</a:t>
            </a:r>
            <a:r>
              <a:rPr lang="da-DK" dirty="0" smtClean="0"/>
              <a:t> data string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Easy: Identifying a specific datastring as belonging to a particular person if we know that the person is in the dataset, and the dataset is reasonably rich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3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Consent</a:t>
            </a:r>
            <a:r>
              <a:rPr lang="da-DK" dirty="0" smtClean="0"/>
              <a:t>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protect</a:t>
            </a:r>
            <a:r>
              <a:rPr lang="da-DK" dirty="0" smtClean="0"/>
              <a:t> the </a:t>
            </a:r>
            <a:r>
              <a:rPr lang="da-DK" dirty="0" err="1" smtClean="0"/>
              <a:t>interest</a:t>
            </a:r>
            <a:r>
              <a:rPr lang="da-DK" dirty="0" smtClean="0"/>
              <a:t> in </a:t>
            </a:r>
            <a:r>
              <a:rPr lang="da-DK" dirty="0" err="1" smtClean="0"/>
              <a:t>control</a:t>
            </a:r>
            <a:r>
              <a:rPr lang="da-DK" dirty="0" smtClean="0"/>
              <a:t> by </a:t>
            </a:r>
            <a:r>
              <a:rPr lang="da-DK" dirty="0" err="1" smtClean="0"/>
              <a:t>seeking</a:t>
            </a:r>
            <a:r>
              <a:rPr lang="da-DK" dirty="0" smtClean="0"/>
              <a:t> prior permission to 1) the </a:t>
            </a:r>
            <a:r>
              <a:rPr lang="da-DK" dirty="0" err="1" smtClean="0"/>
              <a:t>acquisition</a:t>
            </a:r>
            <a:r>
              <a:rPr lang="da-DK" dirty="0" smtClean="0"/>
              <a:t> and </a:t>
            </a:r>
            <a:r>
              <a:rPr lang="da-DK" dirty="0" err="1" smtClean="0"/>
              <a:t>storage</a:t>
            </a:r>
            <a:r>
              <a:rPr lang="da-DK" dirty="0" smtClean="0"/>
              <a:t> of data, and 2) the </a:t>
            </a:r>
            <a:r>
              <a:rPr lang="da-DK" dirty="0" err="1" smtClean="0"/>
              <a:t>use</a:t>
            </a:r>
            <a:r>
              <a:rPr lang="da-DK" dirty="0" smtClean="0"/>
              <a:t> of data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The </a:t>
            </a:r>
            <a:r>
              <a:rPr lang="da-DK" dirty="0" err="1" smtClean="0"/>
              <a:t>idea</a:t>
            </a:r>
            <a:r>
              <a:rPr lang="da-DK" dirty="0" smtClean="0"/>
              <a:t> is </a:t>
            </a:r>
            <a:r>
              <a:rPr lang="da-DK" dirty="0" err="1" smtClean="0"/>
              <a:t>that</a:t>
            </a:r>
            <a:r>
              <a:rPr lang="da-DK" dirty="0" smtClean="0"/>
              <a:t> if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tell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 smtClean="0"/>
              <a:t> to do with </a:t>
            </a:r>
            <a:r>
              <a:rPr lang="da-DK" dirty="0" err="1" smtClean="0"/>
              <a:t>your</a:t>
            </a:r>
            <a:r>
              <a:rPr lang="da-DK" dirty="0" smtClean="0"/>
              <a:t> data, and </a:t>
            </a:r>
            <a:r>
              <a:rPr lang="da-DK" dirty="0" err="1" smtClean="0"/>
              <a:t>you</a:t>
            </a:r>
            <a:r>
              <a:rPr lang="da-DK" dirty="0" smtClean="0"/>
              <a:t> give </a:t>
            </a:r>
            <a:r>
              <a:rPr lang="da-DK" dirty="0" err="1" smtClean="0"/>
              <a:t>us</a:t>
            </a:r>
            <a:r>
              <a:rPr lang="da-DK" dirty="0" smtClean="0"/>
              <a:t> permission to do it, </a:t>
            </a:r>
            <a:r>
              <a:rPr lang="da-DK" dirty="0" err="1" smtClean="0"/>
              <a:t>you</a:t>
            </a:r>
            <a:r>
              <a:rPr lang="da-DK" dirty="0" smtClean="0"/>
              <a:t> have:</a:t>
            </a:r>
          </a:p>
          <a:p>
            <a:r>
              <a:rPr lang="da-DK" dirty="0" smtClean="0"/>
              <a:t>Been offered a </a:t>
            </a:r>
            <a:r>
              <a:rPr lang="da-DK" dirty="0" err="1" smtClean="0"/>
              <a:t>possibility</a:t>
            </a:r>
            <a:r>
              <a:rPr lang="da-DK" dirty="0" smtClean="0"/>
              <a:t> to </a:t>
            </a:r>
            <a:r>
              <a:rPr lang="da-DK" dirty="0" err="1" smtClean="0"/>
              <a:t>excercise</a:t>
            </a:r>
            <a:r>
              <a:rPr lang="da-DK" dirty="0" smtClean="0"/>
              <a:t> </a:t>
            </a:r>
            <a:r>
              <a:rPr lang="da-DK" dirty="0" err="1" smtClean="0"/>
              <a:t>control</a:t>
            </a:r>
            <a:endParaRPr lang="da-DK" dirty="0" smtClean="0"/>
          </a:p>
          <a:p>
            <a:r>
              <a:rPr lang="da-DK" dirty="0" smtClean="0"/>
              <a:t>Have made our project part of your life-plan→ we have respected your self-determination</a:t>
            </a:r>
          </a:p>
          <a:p>
            <a:r>
              <a:rPr lang="da-DK" dirty="0" smtClean="0"/>
              <a:t>Have </a:t>
            </a:r>
            <a:r>
              <a:rPr lang="da-DK" dirty="0" err="1" smtClean="0"/>
              <a:t>accepted</a:t>
            </a:r>
            <a:r>
              <a:rPr lang="da-DK" dirty="0" smtClean="0"/>
              <a:t> the </a:t>
            </a:r>
            <a:r>
              <a:rPr lang="da-DK" dirty="0" err="1" smtClean="0"/>
              <a:t>risk</a:t>
            </a:r>
            <a:r>
              <a:rPr lang="da-DK" dirty="0" smtClean="0"/>
              <a:t> of harm the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entails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158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Consent</a:t>
            </a:r>
            <a:r>
              <a:rPr lang="da-DK" dirty="0" smtClean="0"/>
              <a:t>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But, for some types of acquisition, storage and use the societal interests dominate the individual interests and people are </a:t>
            </a:r>
            <a:r>
              <a:rPr lang="en-GB" dirty="0" smtClean="0"/>
              <a:t>not (and cannot be) </a:t>
            </a:r>
            <a:r>
              <a:rPr lang="en-GB" dirty="0"/>
              <a:t>given a choice, e.g. Hospital Episode Statistics (</a:t>
            </a:r>
            <a:r>
              <a:rPr lang="en-GB" i="1" dirty="0" err="1"/>
              <a:t>Landspatientregisteret</a:t>
            </a:r>
            <a:r>
              <a:rPr lang="en-GB" dirty="0"/>
              <a:t>) or Prescription registration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19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Consent</a:t>
            </a:r>
            <a:r>
              <a:rPr lang="da-DK" dirty="0" smtClean="0"/>
              <a:t>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Still </a:t>
            </a:r>
            <a:r>
              <a:rPr lang="da-DK" dirty="0" err="1" smtClean="0"/>
              <a:t>possible</a:t>
            </a:r>
            <a:r>
              <a:rPr lang="da-DK" dirty="0" smtClean="0"/>
              <a:t> to </a:t>
            </a:r>
            <a:r>
              <a:rPr lang="da-DK" dirty="0" err="1" smtClean="0"/>
              <a:t>require</a:t>
            </a:r>
            <a:r>
              <a:rPr lang="da-DK" dirty="0" smtClean="0"/>
              <a:t> </a:t>
            </a:r>
            <a:r>
              <a:rPr lang="da-DK" dirty="0" err="1" smtClean="0"/>
              <a:t>consent</a:t>
            </a:r>
            <a:r>
              <a:rPr lang="da-DK" dirty="0" smtClean="0"/>
              <a:t> for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uses</a:t>
            </a:r>
            <a:r>
              <a:rPr lang="da-DK" dirty="0" smtClean="0"/>
              <a:t> of data (</a:t>
            </a:r>
            <a:r>
              <a:rPr lang="da-DK" dirty="0" err="1" smtClean="0"/>
              <a:t>e.g</a:t>
            </a:r>
            <a:r>
              <a:rPr lang="da-DK" dirty="0" smtClean="0"/>
              <a:t>. research </a:t>
            </a:r>
            <a:r>
              <a:rPr lang="da-DK" dirty="0" err="1" smtClean="0"/>
              <a:t>use</a:t>
            </a:r>
            <a:r>
              <a:rPr lang="da-DK" dirty="0" smtClean="0"/>
              <a:t>) or for the </a:t>
            </a:r>
            <a:r>
              <a:rPr lang="da-DK" dirty="0" err="1" smtClean="0"/>
              <a:t>acquisition</a:t>
            </a:r>
            <a:r>
              <a:rPr lang="da-DK" dirty="0" smtClean="0"/>
              <a:t> and </a:t>
            </a:r>
            <a:r>
              <a:rPr lang="da-DK" dirty="0" err="1" smtClean="0"/>
              <a:t>storage</a:t>
            </a:r>
            <a:r>
              <a:rPr lang="da-DK" dirty="0" smtClean="0"/>
              <a:t> of </a:t>
            </a:r>
            <a:r>
              <a:rPr lang="da-DK" dirty="0" err="1" smtClean="0"/>
              <a:t>other</a:t>
            </a:r>
            <a:r>
              <a:rPr lang="da-DK" dirty="0" smtClean="0"/>
              <a:t> types of data (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richer</a:t>
            </a:r>
            <a:r>
              <a:rPr lang="da-DK" dirty="0" smtClean="0"/>
              <a:t> datasets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those</a:t>
            </a:r>
            <a:r>
              <a:rPr lang="da-DK" dirty="0" smtClean="0"/>
              <a:t> </a:t>
            </a:r>
            <a:r>
              <a:rPr lang="da-DK" dirty="0" err="1" smtClean="0"/>
              <a:t>needed</a:t>
            </a:r>
            <a:r>
              <a:rPr lang="da-DK" dirty="0" smtClean="0"/>
              <a:t> for </a:t>
            </a:r>
            <a:r>
              <a:rPr lang="da-DK" dirty="0" err="1" smtClean="0"/>
              <a:t>admin</a:t>
            </a:r>
            <a:r>
              <a:rPr lang="da-DK" dirty="0" smtClean="0"/>
              <a:t>, </a:t>
            </a:r>
            <a:r>
              <a:rPr lang="da-DK" dirty="0" err="1" smtClean="0"/>
              <a:t>billing</a:t>
            </a:r>
            <a:r>
              <a:rPr lang="da-DK" dirty="0" smtClean="0"/>
              <a:t> etc.)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But, </a:t>
            </a:r>
            <a:r>
              <a:rPr lang="da-DK" dirty="0" err="1" smtClean="0"/>
              <a:t>getting</a:t>
            </a:r>
            <a:r>
              <a:rPr lang="da-DK" dirty="0" smtClean="0"/>
              <a:t> </a:t>
            </a:r>
            <a:r>
              <a:rPr lang="da-DK" dirty="0" err="1" smtClean="0"/>
              <a:t>ethically</a:t>
            </a:r>
            <a:r>
              <a:rPr lang="da-DK" dirty="0" smtClean="0"/>
              <a:t> valid </a:t>
            </a:r>
            <a:r>
              <a:rPr lang="da-DK" dirty="0" err="1" smtClean="0"/>
              <a:t>consent</a:t>
            </a:r>
            <a:r>
              <a:rPr lang="da-DK" dirty="0" smtClean="0"/>
              <a:t> </a:t>
            </a:r>
            <a:r>
              <a:rPr lang="da-DK" dirty="0" err="1" smtClean="0"/>
              <a:t>might</a:t>
            </a:r>
            <a:r>
              <a:rPr lang="da-DK" dirty="0" smtClean="0"/>
              <a:t> not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easy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41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Consent</a:t>
            </a:r>
            <a:r>
              <a:rPr lang="da-DK" dirty="0" smtClean="0"/>
              <a:t>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err="1" smtClean="0"/>
              <a:t>Context</a:t>
            </a:r>
            <a:r>
              <a:rPr lang="da-DK" dirty="0" smtClean="0"/>
              <a:t> + </a:t>
            </a:r>
            <a:r>
              <a:rPr lang="da-DK" dirty="0" err="1" smtClean="0"/>
              <a:t>focus</a:t>
            </a:r>
            <a:r>
              <a:rPr lang="da-DK" dirty="0" smtClean="0"/>
              <a:t> of </a:t>
            </a:r>
            <a:r>
              <a:rPr lang="da-DK" dirty="0" err="1" smtClean="0"/>
              <a:t>consent</a:t>
            </a:r>
            <a:r>
              <a:rPr lang="da-DK" dirty="0" smtClean="0"/>
              <a:t> giver</a:t>
            </a:r>
          </a:p>
          <a:p>
            <a:r>
              <a:rPr lang="da-DK" dirty="0" err="1" smtClean="0"/>
              <a:t>Routinisation</a:t>
            </a:r>
            <a:r>
              <a:rPr lang="da-DK" dirty="0" smtClean="0"/>
              <a:t> if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consent</a:t>
            </a:r>
            <a:r>
              <a:rPr lang="da-DK" dirty="0" smtClean="0"/>
              <a:t> </a:t>
            </a:r>
            <a:r>
              <a:rPr lang="da-DK" dirty="0" err="1" smtClean="0"/>
              <a:t>requests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err="1" smtClean="0"/>
              <a:t>Need</a:t>
            </a:r>
            <a:r>
              <a:rPr lang="da-DK" dirty="0" smtClean="0"/>
              <a:t> to have </a:t>
            </a:r>
            <a:r>
              <a:rPr lang="da-DK" dirty="0" err="1" smtClean="0"/>
              <a:t>unbiased</a:t>
            </a:r>
            <a:r>
              <a:rPr lang="da-DK" dirty="0" smtClean="0"/>
              <a:t> and, as far as </a:t>
            </a:r>
            <a:r>
              <a:rPr lang="da-DK" dirty="0" err="1" smtClean="0"/>
              <a:t>possible</a:t>
            </a:r>
            <a:r>
              <a:rPr lang="da-DK" dirty="0" smtClean="0"/>
              <a:t> </a:t>
            </a:r>
            <a:r>
              <a:rPr lang="da-DK" dirty="0" err="1" smtClean="0"/>
              <a:t>complete</a:t>
            </a:r>
            <a:r>
              <a:rPr lang="da-DK" dirty="0" smtClean="0"/>
              <a:t> datasets for research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Possible solutions:</a:t>
            </a:r>
          </a:p>
          <a:p>
            <a:r>
              <a:rPr lang="da-DK" dirty="0" smtClean="0"/>
              <a:t>Dispense with consent requirements</a:t>
            </a:r>
          </a:p>
          <a:p>
            <a:pPr lvl="1"/>
            <a:r>
              <a:rPr lang="da-DK" dirty="0" smtClean="0"/>
              <a:t>Control by Research Ethics Committee</a:t>
            </a:r>
          </a:p>
          <a:p>
            <a:r>
              <a:rPr lang="da-DK" dirty="0" smtClean="0"/>
              <a:t>Accept </a:t>
            </a:r>
            <a:r>
              <a:rPr lang="da-DK" dirty="0" err="1" smtClean="0"/>
              <a:t>token</a:t>
            </a:r>
            <a:r>
              <a:rPr lang="da-DK" dirty="0" smtClean="0"/>
              <a:t> </a:t>
            </a:r>
            <a:r>
              <a:rPr lang="da-DK" dirty="0" err="1" smtClean="0"/>
              <a:t>consent</a:t>
            </a:r>
            <a:r>
              <a:rPr lang="da-DK" dirty="0" smtClean="0"/>
              <a:t> (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consent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know is not </a:t>
            </a:r>
            <a:r>
              <a:rPr lang="da-DK" dirty="0" err="1" smtClean="0"/>
              <a:t>well</a:t>
            </a:r>
            <a:r>
              <a:rPr lang="da-DK" dirty="0" smtClean="0"/>
              <a:t> </a:t>
            </a:r>
            <a:r>
              <a:rPr lang="da-DK" dirty="0" err="1" smtClean="0"/>
              <a:t>informed</a:t>
            </a:r>
            <a:r>
              <a:rPr lang="da-DK" dirty="0" smtClean="0"/>
              <a:t> and / or </a:t>
            </a:r>
            <a:r>
              <a:rPr lang="da-DK" dirty="0" err="1" smtClean="0"/>
              <a:t>reflective</a:t>
            </a:r>
            <a:r>
              <a:rPr lang="da-DK" dirty="0" smtClean="0"/>
              <a:t>)</a:t>
            </a:r>
          </a:p>
          <a:p>
            <a:r>
              <a:rPr lang="da-DK" dirty="0" smtClean="0"/>
              <a:t>Broad (or perhaps even Blanket) consent</a:t>
            </a:r>
          </a:p>
          <a:p>
            <a:r>
              <a:rPr lang="da-DK" dirty="0" smtClean="0"/>
              <a:t>Meta </a:t>
            </a:r>
            <a:r>
              <a:rPr lang="da-DK" dirty="0" err="1" smtClean="0"/>
              <a:t>consent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68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 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smtClean="0"/>
              <a:t>Justification: The interests of society always outweighs </a:t>
            </a:r>
            <a:r>
              <a:rPr lang="da-DK" dirty="0" err="1" smtClean="0"/>
              <a:t>individual</a:t>
            </a:r>
            <a:r>
              <a:rPr lang="da-DK" dirty="0" smtClean="0"/>
              <a:t> </a:t>
            </a:r>
            <a:r>
              <a:rPr lang="da-DK" dirty="0" err="1" smtClean="0"/>
              <a:t>interests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a</a:t>
            </a:r>
            <a:r>
              <a:rPr lang="da-DK" dirty="0" smtClean="0"/>
              <a:t>nd / or </a:t>
            </a:r>
            <a:r>
              <a:rPr lang="da-DK" dirty="0" err="1" smtClean="0"/>
              <a:t>any</a:t>
            </a:r>
            <a:r>
              <a:rPr lang="da-DK" dirty="0" smtClean="0"/>
              <a:t> </a:t>
            </a:r>
            <a:r>
              <a:rPr lang="da-DK" dirty="0" err="1" smtClean="0"/>
              <a:t>consent</a:t>
            </a:r>
            <a:r>
              <a:rPr lang="da-DK" dirty="0" smtClean="0"/>
              <a:t> solution is </a:t>
            </a:r>
            <a:r>
              <a:rPr lang="da-DK" dirty="0" err="1" smtClean="0"/>
              <a:t>too</a:t>
            </a:r>
            <a:r>
              <a:rPr lang="da-DK" dirty="0" smtClean="0"/>
              <a:t> </a:t>
            </a:r>
            <a:r>
              <a:rPr lang="da-DK" dirty="0" err="1" smtClean="0"/>
              <a:t>complicated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implemented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The use of data is an equivalent to a tax on digital citizenship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Possible solution, but if chosen it should be done honestly, i.e. No pseudo-consents or pseudo-opt-out elements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45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 consent, but REC approval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smtClean="0"/>
              <a:t>A REC decides whether data can be used for a particular project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 smtClean="0"/>
              <a:t>However</a:t>
            </a:r>
            <a:r>
              <a:rPr lang="da-DK" dirty="0" smtClean="0"/>
              <a:t>, REC approval can protect against harms, but cannot give people control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What should a REC do if it knows that 10% of those whose data will be used in a particular project would have refused participation (with a reasonable justification for their refusal)?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81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Token</a:t>
            </a:r>
            <a:r>
              <a:rPr lang="da-DK" dirty="0" smtClean="0"/>
              <a:t> </a:t>
            </a:r>
            <a:r>
              <a:rPr lang="da-DK" dirty="0" err="1" smtClean="0"/>
              <a:t>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Accept </a:t>
            </a:r>
            <a:r>
              <a:rPr lang="da-DK" dirty="0" err="1" smtClean="0"/>
              <a:t>consent</a:t>
            </a:r>
            <a:r>
              <a:rPr lang="da-DK" dirty="0" smtClean="0"/>
              <a:t> </a:t>
            </a:r>
            <a:r>
              <a:rPr lang="da-DK" dirty="0" err="1" smtClean="0"/>
              <a:t>similar</a:t>
            </a:r>
            <a:r>
              <a:rPr lang="da-DK" dirty="0" smtClean="0"/>
              <a:t> to ‘cookie </a:t>
            </a:r>
            <a:r>
              <a:rPr lang="da-DK" dirty="0" err="1" smtClean="0"/>
              <a:t>consent</a:t>
            </a:r>
            <a:r>
              <a:rPr lang="da-DK" dirty="0" smtClean="0"/>
              <a:t>’ or the ‘</a:t>
            </a:r>
            <a:r>
              <a:rPr lang="da-DK" dirty="0" err="1" smtClean="0"/>
              <a:t>click</a:t>
            </a:r>
            <a:r>
              <a:rPr lang="da-DK" dirty="0" smtClean="0"/>
              <a:t>’ for </a:t>
            </a:r>
            <a:r>
              <a:rPr lang="da-DK" dirty="0" err="1" smtClean="0"/>
              <a:t>T&amp;Cs</a:t>
            </a:r>
            <a:r>
              <a:rPr lang="da-DK" dirty="0" smtClean="0"/>
              <a:t> most </a:t>
            </a:r>
            <a:r>
              <a:rPr lang="da-DK" dirty="0" err="1" smtClean="0"/>
              <a:t>people</a:t>
            </a:r>
            <a:r>
              <a:rPr lang="da-DK" dirty="0" smtClean="0"/>
              <a:t> provide as part of </a:t>
            </a:r>
            <a:r>
              <a:rPr lang="da-DK" dirty="0" err="1" smtClean="0"/>
              <a:t>app</a:t>
            </a:r>
            <a:r>
              <a:rPr lang="da-DK" dirty="0" smtClean="0"/>
              <a:t>-installation etc.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 smtClean="0"/>
              <a:t>Questionable</a:t>
            </a:r>
            <a:r>
              <a:rPr lang="da-DK" dirty="0" smtClean="0"/>
              <a:t> </a:t>
            </a:r>
            <a:r>
              <a:rPr lang="da-DK" dirty="0" err="1" smtClean="0"/>
              <a:t>validity</a:t>
            </a:r>
            <a:r>
              <a:rPr lang="da-DK" dirty="0" smtClean="0"/>
              <a:t>, to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extent</a:t>
            </a:r>
            <a:r>
              <a:rPr lang="da-DK" dirty="0" smtClean="0"/>
              <a:t> have I </a:t>
            </a:r>
            <a:r>
              <a:rPr lang="da-DK" dirty="0" err="1" smtClean="0"/>
              <a:t>really</a:t>
            </a:r>
            <a:r>
              <a:rPr lang="da-DK" dirty="0" smtClean="0"/>
              <a:t> </a:t>
            </a:r>
            <a:r>
              <a:rPr lang="da-DK" dirty="0" err="1" smtClean="0"/>
              <a:t>consented</a:t>
            </a:r>
            <a:r>
              <a:rPr lang="da-DK" dirty="0" smtClean="0"/>
              <a:t> to the </a:t>
            </a:r>
            <a:r>
              <a:rPr lang="da-DK" dirty="0" err="1" smtClean="0"/>
              <a:t>clause</a:t>
            </a:r>
            <a:r>
              <a:rPr lang="da-DK" dirty="0" smtClean="0"/>
              <a:t> on page 11 </a:t>
            </a:r>
            <a:r>
              <a:rPr lang="da-DK" dirty="0" err="1" smtClean="0"/>
              <a:t>that</a:t>
            </a:r>
            <a:r>
              <a:rPr lang="da-DK" dirty="0" smtClean="0"/>
              <a:t> I have never </a:t>
            </a:r>
            <a:r>
              <a:rPr lang="da-DK" dirty="0" err="1" smtClean="0"/>
              <a:t>read</a:t>
            </a:r>
            <a:r>
              <a:rPr lang="da-DK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017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Broad</a:t>
            </a:r>
            <a:r>
              <a:rPr lang="da-DK" dirty="0" smtClean="0"/>
              <a:t> and Blanket </a:t>
            </a:r>
            <a:r>
              <a:rPr lang="da-DK" dirty="0" err="1" smtClean="0"/>
              <a:t>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 smtClean="0"/>
              <a:t>Blanket </a:t>
            </a:r>
            <a:r>
              <a:rPr lang="da-DK" dirty="0" err="1" smtClean="0"/>
              <a:t>consent</a:t>
            </a:r>
            <a:r>
              <a:rPr lang="da-DK" dirty="0" smtClean="0"/>
              <a:t> = </a:t>
            </a:r>
            <a:r>
              <a:rPr lang="da-DK" dirty="0" err="1" smtClean="0"/>
              <a:t>Consent</a:t>
            </a:r>
            <a:r>
              <a:rPr lang="da-DK" dirty="0" smtClean="0"/>
              <a:t> to </a:t>
            </a:r>
            <a:r>
              <a:rPr lang="da-DK" dirty="0" err="1" smtClean="0"/>
              <a:t>any</a:t>
            </a:r>
            <a:r>
              <a:rPr lang="da-DK" dirty="0" smtClean="0"/>
              <a:t> future </a:t>
            </a:r>
            <a:r>
              <a:rPr lang="da-DK" dirty="0" err="1" smtClean="0"/>
              <a:t>use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 smtClean="0"/>
              <a:t>Broad</a:t>
            </a:r>
            <a:r>
              <a:rPr lang="da-DK" dirty="0" smtClean="0"/>
              <a:t> </a:t>
            </a:r>
            <a:r>
              <a:rPr lang="da-DK" dirty="0" err="1" smtClean="0"/>
              <a:t>consent</a:t>
            </a:r>
            <a:r>
              <a:rPr lang="da-DK" dirty="0" smtClean="0"/>
              <a:t> = </a:t>
            </a:r>
            <a:r>
              <a:rPr lang="da-DK" dirty="0" err="1" smtClean="0"/>
              <a:t>Consent</a:t>
            </a:r>
            <a:r>
              <a:rPr lang="da-DK" dirty="0" smtClean="0"/>
              <a:t> to a </a:t>
            </a:r>
            <a:r>
              <a:rPr lang="da-DK" dirty="0" err="1" smtClean="0"/>
              <a:t>broadly</a:t>
            </a:r>
            <a:r>
              <a:rPr lang="da-DK" dirty="0" smtClean="0"/>
              <a:t> </a:t>
            </a:r>
            <a:r>
              <a:rPr lang="da-DK" dirty="0" err="1" smtClean="0"/>
              <a:t>specified</a:t>
            </a:r>
            <a:r>
              <a:rPr lang="da-DK" dirty="0" smtClean="0"/>
              <a:t> </a:t>
            </a:r>
            <a:r>
              <a:rPr lang="da-DK" dirty="0" err="1" smtClean="0"/>
              <a:t>class</a:t>
            </a:r>
            <a:r>
              <a:rPr lang="da-DK" dirty="0" smtClean="0"/>
              <a:t> of future </a:t>
            </a:r>
            <a:r>
              <a:rPr lang="da-DK" dirty="0" err="1" smtClean="0"/>
              <a:t>uses</a:t>
            </a:r>
            <a:r>
              <a:rPr lang="da-DK" dirty="0" smtClean="0"/>
              <a:t>, </a:t>
            </a:r>
            <a:r>
              <a:rPr lang="da-DK" dirty="0" err="1" smtClean="0"/>
              <a:t>e.g</a:t>
            </a:r>
            <a:r>
              <a:rPr lang="da-DK" dirty="0" smtClean="0"/>
              <a:t>. ‘</a:t>
            </a:r>
            <a:r>
              <a:rPr lang="da-DK" dirty="0" err="1" smtClean="0"/>
              <a:t>health</a:t>
            </a:r>
            <a:r>
              <a:rPr lang="da-DK" dirty="0" smtClean="0"/>
              <a:t> research’ or ‘cancer research’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Problem 1:</a:t>
            </a:r>
          </a:p>
          <a:p>
            <a:pPr marL="0" indent="0">
              <a:buNone/>
            </a:pPr>
            <a:r>
              <a:rPr lang="da-DK" dirty="0" smtClean="0"/>
              <a:t>Do </a:t>
            </a:r>
            <a:r>
              <a:rPr lang="da-DK" dirty="0" err="1" smtClean="0"/>
              <a:t>you</a:t>
            </a:r>
            <a:r>
              <a:rPr lang="da-DK" dirty="0" smtClean="0"/>
              <a:t> know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have </a:t>
            </a:r>
            <a:r>
              <a:rPr lang="da-DK" dirty="0" err="1" smtClean="0"/>
              <a:t>consented</a:t>
            </a:r>
            <a:r>
              <a:rPr lang="da-DK" dirty="0" smtClean="0"/>
              <a:t> to?</a:t>
            </a:r>
          </a:p>
          <a:p>
            <a:pPr marL="0" indent="0">
              <a:buNone/>
            </a:pPr>
            <a:r>
              <a:rPr lang="da-DK" dirty="0" smtClean="0"/>
              <a:t>Or, is the knowledge you have, even under ideal conditions, sufficient for your consent to be valid? The broader the consent, the less valid it is?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Problem 2:</a:t>
            </a:r>
          </a:p>
          <a:p>
            <a:pPr marL="0" indent="0">
              <a:buNone/>
            </a:pPr>
            <a:r>
              <a:rPr lang="da-DK" dirty="0" smtClean="0"/>
              <a:t>Consent propositions are often ‘take it or leave it’ with one and only one option → The possibility for real choice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07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definitions</a:t>
            </a:r>
          </a:p>
          <a:p>
            <a:r>
              <a:rPr lang="da-DK" dirty="0" err="1" smtClean="0"/>
              <a:t>Why</a:t>
            </a:r>
            <a:r>
              <a:rPr lang="da-DK" dirty="0" smtClean="0"/>
              <a:t> a </a:t>
            </a:r>
            <a:r>
              <a:rPr lang="da-DK" dirty="0" err="1" smtClean="0"/>
              <a:t>particular</a:t>
            </a:r>
            <a:r>
              <a:rPr lang="da-DK" dirty="0" smtClean="0"/>
              <a:t> </a:t>
            </a:r>
            <a:r>
              <a:rPr lang="da-DK" dirty="0" err="1" smtClean="0"/>
              <a:t>focus</a:t>
            </a:r>
            <a:r>
              <a:rPr lang="da-DK" dirty="0" smtClean="0"/>
              <a:t> on </a:t>
            </a:r>
            <a:r>
              <a:rPr lang="da-DK" dirty="0" err="1" smtClean="0"/>
              <a:t>health</a:t>
            </a:r>
            <a:r>
              <a:rPr lang="da-DK" dirty="0" smtClean="0"/>
              <a:t> data?</a:t>
            </a:r>
          </a:p>
          <a:p>
            <a:r>
              <a:rPr lang="da-DK" dirty="0" smtClean="0"/>
              <a:t>How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 </a:t>
            </a:r>
            <a:r>
              <a:rPr lang="da-DK" dirty="0" err="1" smtClean="0"/>
              <a:t>collected</a:t>
            </a:r>
            <a:r>
              <a:rPr lang="da-DK" dirty="0" smtClean="0"/>
              <a:t>?</a:t>
            </a:r>
          </a:p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 </a:t>
            </a:r>
            <a:r>
              <a:rPr lang="da-DK" dirty="0" err="1" smtClean="0"/>
              <a:t>used</a:t>
            </a:r>
            <a:r>
              <a:rPr lang="da-DK" dirty="0" smtClean="0"/>
              <a:t> for?</a:t>
            </a:r>
          </a:p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the </a:t>
            </a:r>
            <a:r>
              <a:rPr lang="da-DK" dirty="0" err="1" smtClean="0"/>
              <a:t>issues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require</a:t>
            </a:r>
            <a:r>
              <a:rPr lang="da-DK" dirty="0" smtClean="0"/>
              <a:t> </a:t>
            </a:r>
            <a:r>
              <a:rPr lang="da-DK" dirty="0" err="1" smtClean="0"/>
              <a:t>ethical</a:t>
            </a:r>
            <a:r>
              <a:rPr lang="da-DK" dirty="0" smtClean="0"/>
              <a:t> </a:t>
            </a:r>
            <a:r>
              <a:rPr lang="da-DK" dirty="0" err="1" smtClean="0"/>
              <a:t>consideration</a:t>
            </a:r>
            <a:r>
              <a:rPr lang="da-DK" dirty="0" smtClean="0"/>
              <a:t>?</a:t>
            </a:r>
          </a:p>
          <a:p>
            <a:r>
              <a:rPr lang="da-DK" dirty="0" smtClean="0"/>
              <a:t>How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, in </a:t>
            </a:r>
            <a:r>
              <a:rPr lang="da-DK" dirty="0" err="1" smtClean="0"/>
              <a:t>practice</a:t>
            </a:r>
            <a:r>
              <a:rPr lang="da-DK" dirty="0" smtClean="0"/>
              <a:t> </a:t>
            </a:r>
            <a:r>
              <a:rPr lang="da-DK" dirty="0" err="1" smtClean="0"/>
              <a:t>implement</a:t>
            </a:r>
            <a:r>
              <a:rPr lang="da-DK" dirty="0"/>
              <a:t> </a:t>
            </a:r>
            <a:r>
              <a:rPr lang="da-DK" dirty="0" smtClean="0"/>
              <a:t>an </a:t>
            </a:r>
            <a:r>
              <a:rPr lang="da-DK" dirty="0" err="1" smtClean="0"/>
              <a:t>ethically</a:t>
            </a:r>
            <a:r>
              <a:rPr lang="da-DK" dirty="0" smtClean="0"/>
              <a:t> robust </a:t>
            </a:r>
            <a:r>
              <a:rPr lang="da-DK" dirty="0" err="1" smtClean="0"/>
              <a:t>health</a:t>
            </a:r>
            <a:r>
              <a:rPr lang="da-DK" dirty="0" smtClean="0"/>
              <a:t> data ‘</a:t>
            </a:r>
            <a:r>
              <a:rPr lang="da-DK" dirty="0" err="1" smtClean="0"/>
              <a:t>ecology</a:t>
            </a:r>
            <a:r>
              <a:rPr lang="da-DK" dirty="0" smtClean="0"/>
              <a:t>’?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78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Meta 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Possible solution to the control problem in relation to secondary use of data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Ascertain the consent preferences of citizens in relation to broad types of data, users and uses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Use these preferences to control the release of data for secondary research use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57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Meta-</a:t>
            </a:r>
            <a:r>
              <a:rPr lang="da-DK" dirty="0" err="1" smtClean="0"/>
              <a:t>Consent</a:t>
            </a:r>
            <a:r>
              <a:rPr lang="da-DK" dirty="0"/>
              <a:t> </a:t>
            </a:r>
            <a:r>
              <a:rPr lang="da-DK" dirty="0" smtClean="0"/>
              <a:t>– </a:t>
            </a:r>
            <a:r>
              <a:rPr lang="da-DK" dirty="0" err="1"/>
              <a:t>E</a:t>
            </a:r>
            <a:r>
              <a:rPr lang="da-DK" dirty="0" err="1" smtClean="0"/>
              <a:t>xample</a:t>
            </a:r>
            <a:r>
              <a:rPr lang="da-DK" dirty="0" smtClean="0"/>
              <a:t> </a:t>
            </a:r>
            <a:r>
              <a:rPr lang="da-DK" dirty="0" err="1" smtClean="0"/>
              <a:t>implementation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9270"/>
              </p:ext>
            </p:extLst>
          </p:nvPr>
        </p:nvGraphicFramePr>
        <p:xfrm>
          <a:off x="5004046" y="2276868"/>
          <a:ext cx="3886956" cy="2755014"/>
        </p:xfrm>
        <a:graphic>
          <a:graphicData uri="http://schemas.openxmlformats.org/drawingml/2006/table">
            <a:tbl>
              <a:tblPr firstRow="1" firstCol="1" bandRow="1"/>
              <a:tblGrid>
                <a:gridCol w="761139"/>
                <a:gridCol w="936328"/>
                <a:gridCol w="273593"/>
                <a:gridCol w="273593"/>
                <a:gridCol w="273593"/>
                <a:gridCol w="273593"/>
                <a:gridCol w="273593"/>
                <a:gridCol w="273593"/>
                <a:gridCol w="273593"/>
                <a:gridCol w="274338"/>
              </a:tblGrid>
              <a:tr h="2312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Meta Consent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Types of consent (X)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262"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Types of Data (Y)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Specific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Broad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Blanket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Refusal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2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EPR (Electronic Patient Record)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2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Tissue/Genomic data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2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Health Databases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2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Linkage to non-health data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262"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Types of Context (Z)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Specific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Broad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Blanket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Refusal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9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26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Private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Public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2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Commmercial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Non-commercial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6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National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International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3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62">
                <a:tc gridSpan="10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6195" marR="36195" marT="361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058217" cy="394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26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Meta-</a:t>
            </a:r>
            <a:r>
              <a:rPr lang="da-DK" dirty="0" err="1" smtClean="0"/>
              <a:t>Consent</a:t>
            </a:r>
            <a:r>
              <a:rPr lang="da-DK" dirty="0" smtClean="0"/>
              <a:t> – Options and defaults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Options / </a:t>
            </a:r>
            <a:r>
              <a:rPr lang="da-DK" dirty="0" err="1" smtClean="0"/>
              <a:t>categories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specified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Defaults </a:t>
            </a: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specified</a:t>
            </a:r>
            <a:r>
              <a:rPr lang="da-DK" dirty="0" smtClean="0"/>
              <a:t> for cases </a:t>
            </a:r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meta-consent</a:t>
            </a:r>
            <a:r>
              <a:rPr lang="da-DK" dirty="0" smtClean="0"/>
              <a:t> has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registered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 smtClean="0"/>
              <a:t>Both</a:t>
            </a:r>
            <a:r>
              <a:rPr lang="da-DK" dirty="0" smtClean="0"/>
              <a:t> options / </a:t>
            </a:r>
            <a:r>
              <a:rPr lang="da-DK" dirty="0" err="1" smtClean="0"/>
              <a:t>categories</a:t>
            </a:r>
            <a:r>
              <a:rPr lang="da-DK" dirty="0" smtClean="0"/>
              <a:t> and defaults </a:t>
            </a:r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take</a:t>
            </a:r>
            <a:r>
              <a:rPr lang="da-DK" dirty="0" smtClean="0"/>
              <a:t> </a:t>
            </a:r>
            <a:r>
              <a:rPr lang="da-DK" dirty="0" err="1" smtClean="0"/>
              <a:t>account</a:t>
            </a:r>
            <a:r>
              <a:rPr lang="da-DK" dirty="0" smtClean="0"/>
              <a:t> of </a:t>
            </a:r>
            <a:r>
              <a:rPr lang="da-DK" dirty="0" err="1" smtClean="0"/>
              <a:t>existing</a:t>
            </a:r>
            <a:r>
              <a:rPr lang="da-DK" dirty="0" smtClean="0"/>
              <a:t> </a:t>
            </a:r>
            <a:r>
              <a:rPr lang="da-DK" dirty="0" err="1" smtClean="0"/>
              <a:t>regulation</a:t>
            </a:r>
            <a:r>
              <a:rPr lang="da-DK" dirty="0"/>
              <a:t> </a:t>
            </a:r>
            <a:r>
              <a:rPr lang="da-DK" dirty="0" smtClean="0"/>
              <a:t>and the </a:t>
            </a:r>
            <a:r>
              <a:rPr lang="da-DK" dirty="0" err="1" smtClean="0"/>
              <a:t>views</a:t>
            </a:r>
            <a:r>
              <a:rPr lang="da-DK" dirty="0" smtClean="0"/>
              <a:t> of the public, and </a:t>
            </a:r>
            <a:r>
              <a:rPr lang="da-DK" dirty="0" err="1" smtClean="0"/>
              <a:t>may</a:t>
            </a:r>
            <a:r>
              <a:rPr lang="da-DK" dirty="0" smtClean="0"/>
              <a:t> </a:t>
            </a:r>
            <a:r>
              <a:rPr lang="da-DK" dirty="0" err="1" smtClean="0"/>
              <a:t>therefore</a:t>
            </a:r>
            <a:r>
              <a:rPr lang="da-DK" dirty="0" smtClean="0"/>
              <a:t> </a:t>
            </a:r>
            <a:r>
              <a:rPr lang="da-DK" dirty="0" err="1" smtClean="0"/>
              <a:t>differ</a:t>
            </a:r>
            <a:r>
              <a:rPr lang="da-DK" dirty="0" smtClean="0"/>
              <a:t> from country to country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099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Meta-Consent in practice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mtClean="0"/>
              <a:t>Meta Consent can only be implemented in societies with 1) effective person registration, and 2) e-communication as the standard for official communication between authorities and citizens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73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Meta-</a:t>
            </a:r>
            <a:r>
              <a:rPr lang="da-DK" dirty="0" err="1" smtClean="0"/>
              <a:t>consent</a:t>
            </a:r>
            <a:r>
              <a:rPr lang="da-DK" dirty="0" smtClean="0"/>
              <a:t> in </a:t>
            </a:r>
            <a:r>
              <a:rPr lang="da-DK" dirty="0" err="1" smtClean="0"/>
              <a:t>practice</a:t>
            </a:r>
            <a:r>
              <a:rPr lang="da-DK" dirty="0" smtClean="0"/>
              <a:t>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We have data on a meta-consent app</a:t>
            </a:r>
            <a:r>
              <a:rPr lang="da-DK" dirty="0"/>
              <a:t> </a:t>
            </a:r>
            <a:r>
              <a:rPr lang="da-DK" dirty="0" smtClean="0"/>
              <a:t>test in the Danish population. The </a:t>
            </a:r>
            <a:r>
              <a:rPr lang="da-DK" dirty="0" err="1" smtClean="0"/>
              <a:t>results</a:t>
            </a:r>
            <a:r>
              <a:rPr lang="da-DK" dirty="0" smtClean="0"/>
              <a:t> </a:t>
            </a:r>
            <a:r>
              <a:rPr lang="da-DK" dirty="0" err="1" smtClean="0"/>
              <a:t>indicate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people</a:t>
            </a:r>
            <a:r>
              <a:rPr lang="da-DK" dirty="0" smtClean="0"/>
              <a:t> understand the options and the </a:t>
            </a:r>
            <a:r>
              <a:rPr lang="da-DK" dirty="0" err="1" smtClean="0"/>
              <a:t>choices</a:t>
            </a:r>
            <a:r>
              <a:rPr lang="da-DK" dirty="0" smtClean="0"/>
              <a:t> and </a:t>
            </a:r>
            <a:r>
              <a:rPr lang="da-DK" dirty="0" err="1" smtClean="0"/>
              <a:t>that</a:t>
            </a:r>
            <a:r>
              <a:rPr lang="da-DK" dirty="0" smtClean="0"/>
              <a:t> it is </a:t>
            </a:r>
            <a:r>
              <a:rPr lang="da-DK" dirty="0" err="1" smtClean="0"/>
              <a:t>important</a:t>
            </a:r>
            <a:r>
              <a:rPr lang="da-DK" dirty="0" smtClean="0"/>
              <a:t> for </a:t>
            </a:r>
            <a:r>
              <a:rPr lang="da-DK" dirty="0" err="1" smtClean="0"/>
              <a:t>them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able</a:t>
            </a:r>
            <a:r>
              <a:rPr lang="da-DK" dirty="0" smtClean="0"/>
              <a:t> to </a:t>
            </a:r>
            <a:r>
              <a:rPr lang="da-DK" dirty="0" err="1" smtClean="0"/>
              <a:t>choose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52133"/>
              </p:ext>
            </p:extLst>
          </p:nvPr>
        </p:nvGraphicFramePr>
        <p:xfrm>
          <a:off x="611560" y="4221088"/>
          <a:ext cx="6336704" cy="2160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376"/>
                <a:gridCol w="1070348"/>
                <a:gridCol w="673160"/>
                <a:gridCol w="731100"/>
                <a:gridCol w="731100"/>
                <a:gridCol w="886620"/>
              </a:tblGrid>
              <a:tr h="196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1 Very difficult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5 Very easy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How easy was it to understand the different types of consent?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0*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 (4.1)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29 (13.1)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58 (26.2)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125 (56.6)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How easy was it to understand the different types of data and types of research ?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 (0.9)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 (6.3)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41 (18.6)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70 (31.7)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94 (42.5)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How easy was it to understand the choices you were asked to make?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 (0.5)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16 (7.2)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33 (14.9)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60 (27.1)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111 (50.2)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How easy was it to use the app?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 (0.5)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 (4.5)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 (18.1)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170 (76.9)</a:t>
                      </a:r>
                      <a:endParaRPr lang="en-GB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TABLE 2: Perceived difficulty of choices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N=221 </a:t>
                      </a:r>
                      <a:r>
                        <a:rPr lang="en-GB" sz="900" dirty="0">
                          <a:effectLst/>
                        </a:rPr>
                        <a:t>* n (%)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10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Opt</a:t>
            </a:r>
            <a:r>
              <a:rPr lang="da-DK" dirty="0"/>
              <a:t> </a:t>
            </a:r>
            <a:r>
              <a:rPr lang="da-DK" dirty="0" smtClean="0"/>
              <a:t>out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 smtClean="0"/>
              <a:t>No </a:t>
            </a:r>
            <a:r>
              <a:rPr lang="da-DK" dirty="0" err="1" smtClean="0"/>
              <a:t>consent</a:t>
            </a:r>
            <a:r>
              <a:rPr lang="da-DK" dirty="0" smtClean="0"/>
              <a:t>, but </a:t>
            </a:r>
            <a:r>
              <a:rPr lang="da-DK" dirty="0" err="1" smtClean="0"/>
              <a:t>possibility</a:t>
            </a:r>
            <a:r>
              <a:rPr lang="da-DK" dirty="0" smtClean="0"/>
              <a:t> of </a:t>
            </a:r>
            <a:r>
              <a:rPr lang="da-DK" dirty="0" err="1" smtClean="0"/>
              <a:t>opting</a:t>
            </a:r>
            <a:r>
              <a:rPr lang="da-DK" dirty="0" smtClean="0"/>
              <a:t> out of:</a:t>
            </a:r>
          </a:p>
          <a:p>
            <a:r>
              <a:rPr lang="da-DK" dirty="0" err="1" smtClean="0"/>
              <a:t>Aquisition</a:t>
            </a:r>
            <a:r>
              <a:rPr lang="da-DK" dirty="0" smtClean="0"/>
              <a:t> and </a:t>
            </a:r>
            <a:r>
              <a:rPr lang="da-DK" dirty="0" err="1" smtClean="0"/>
              <a:t>storage</a:t>
            </a:r>
            <a:r>
              <a:rPr lang="da-DK" dirty="0" smtClean="0"/>
              <a:t>, or</a:t>
            </a:r>
          </a:p>
          <a:p>
            <a:r>
              <a:rPr lang="da-DK" dirty="0" err="1" smtClean="0"/>
              <a:t>Use</a:t>
            </a:r>
            <a:endParaRPr lang="da-DK" dirty="0" smtClean="0"/>
          </a:p>
          <a:p>
            <a:pPr lvl="1"/>
            <a:r>
              <a:rPr lang="da-DK" dirty="0" smtClean="0"/>
              <a:t>General</a:t>
            </a:r>
          </a:p>
          <a:p>
            <a:pPr lvl="1"/>
            <a:r>
              <a:rPr lang="da-DK" dirty="0" err="1" smtClean="0"/>
              <a:t>Specific</a:t>
            </a:r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err="1" smtClean="0"/>
              <a:t>Opt</a:t>
            </a:r>
            <a:r>
              <a:rPr lang="da-DK" dirty="0"/>
              <a:t> </a:t>
            </a:r>
            <a:r>
              <a:rPr lang="da-DK" dirty="0" smtClean="0"/>
              <a:t>out to </a:t>
            </a:r>
            <a:r>
              <a:rPr lang="da-DK" dirty="0" err="1" smtClean="0"/>
              <a:t>aquisition</a:t>
            </a:r>
            <a:r>
              <a:rPr lang="da-DK" dirty="0" smtClean="0"/>
              <a:t> and </a:t>
            </a:r>
            <a:r>
              <a:rPr lang="da-DK" dirty="0" err="1" smtClean="0"/>
              <a:t>storage</a:t>
            </a:r>
            <a:r>
              <a:rPr lang="da-DK" dirty="0" smtClean="0"/>
              <a:t> </a:t>
            </a:r>
            <a:r>
              <a:rPr lang="da-DK" dirty="0" err="1" smtClean="0"/>
              <a:t>often</a:t>
            </a:r>
            <a:r>
              <a:rPr lang="da-DK" dirty="0" smtClean="0"/>
              <a:t> </a:t>
            </a:r>
            <a:r>
              <a:rPr lang="da-DK" dirty="0" err="1" smtClean="0"/>
              <a:t>impossible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An </a:t>
            </a:r>
            <a:r>
              <a:rPr lang="da-DK" dirty="0" err="1" smtClean="0"/>
              <a:t>opt</a:t>
            </a:r>
            <a:r>
              <a:rPr lang="da-DK" dirty="0" smtClean="0"/>
              <a:t> out </a:t>
            </a:r>
            <a:r>
              <a:rPr lang="da-DK" dirty="0" err="1" smtClean="0"/>
              <a:t>possibility</a:t>
            </a:r>
            <a:r>
              <a:rPr lang="da-DK" dirty="0" smtClean="0"/>
              <a:t> for </a:t>
            </a:r>
            <a:r>
              <a:rPr lang="da-DK" dirty="0" err="1" smtClean="0"/>
              <a:t>use</a:t>
            </a:r>
            <a:r>
              <a:rPr lang="da-DK" dirty="0" smtClean="0"/>
              <a:t> is </a:t>
            </a:r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really</a:t>
            </a:r>
            <a:r>
              <a:rPr lang="da-DK" dirty="0" smtClean="0"/>
              <a:t> </a:t>
            </a:r>
            <a:r>
              <a:rPr lang="da-DK" dirty="0" err="1" smtClean="0"/>
              <a:t>valuable</a:t>
            </a:r>
            <a:r>
              <a:rPr lang="da-DK" dirty="0" smtClean="0"/>
              <a:t> and </a:t>
            </a:r>
            <a:r>
              <a:rPr lang="da-DK" dirty="0" err="1" smtClean="0"/>
              <a:t>protective</a:t>
            </a:r>
            <a:r>
              <a:rPr lang="da-DK" dirty="0" smtClean="0"/>
              <a:t> of </a:t>
            </a:r>
            <a:r>
              <a:rPr lang="da-DK" dirty="0" err="1" smtClean="0"/>
              <a:t>control</a:t>
            </a:r>
            <a:r>
              <a:rPr lang="da-DK" dirty="0" smtClean="0"/>
              <a:t> </a:t>
            </a:r>
            <a:r>
              <a:rPr lang="da-DK" dirty="0" err="1" smtClean="0"/>
              <a:t>interests</a:t>
            </a:r>
            <a:r>
              <a:rPr lang="da-DK" dirty="0" smtClean="0"/>
              <a:t> if 1) it is </a:t>
            </a:r>
            <a:r>
              <a:rPr lang="da-DK" dirty="0" err="1" smtClean="0"/>
              <a:t>easy</a:t>
            </a:r>
            <a:r>
              <a:rPr lang="da-DK" dirty="0" smtClean="0"/>
              <a:t> to </a:t>
            </a:r>
            <a:r>
              <a:rPr lang="da-DK" dirty="0" err="1" smtClean="0"/>
              <a:t>opt</a:t>
            </a:r>
            <a:r>
              <a:rPr lang="da-DK" dirty="0" smtClean="0"/>
              <a:t> out, and 2) it is </a:t>
            </a:r>
            <a:r>
              <a:rPr lang="da-DK" dirty="0" err="1" smtClean="0"/>
              <a:t>easy</a:t>
            </a:r>
            <a:r>
              <a:rPr lang="da-DK" dirty="0" smtClean="0"/>
              <a:t> to </a:t>
            </a:r>
            <a:r>
              <a:rPr lang="da-DK" dirty="0" err="1" smtClean="0"/>
              <a:t>get</a:t>
            </a:r>
            <a:r>
              <a:rPr lang="da-DK" dirty="0" smtClean="0"/>
              <a:t> information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how</a:t>
            </a:r>
            <a:r>
              <a:rPr lang="da-DK" dirty="0" smtClean="0"/>
              <a:t> data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A </a:t>
            </a:r>
            <a:r>
              <a:rPr lang="da-DK" dirty="0" err="1" smtClean="0"/>
              <a:t>very</a:t>
            </a:r>
            <a:r>
              <a:rPr lang="da-DK" dirty="0" smtClean="0"/>
              <a:t> general </a:t>
            </a:r>
            <a:r>
              <a:rPr lang="da-DK" dirty="0" err="1" smtClean="0"/>
              <a:t>opt</a:t>
            </a:r>
            <a:r>
              <a:rPr lang="da-DK" dirty="0" smtClean="0"/>
              <a:t> out option </a:t>
            </a:r>
            <a:r>
              <a:rPr lang="da-DK" dirty="0" err="1" smtClean="0"/>
              <a:t>may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harmful to future research, but </a:t>
            </a:r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opt</a:t>
            </a:r>
            <a:r>
              <a:rPr lang="da-DK" dirty="0" smtClean="0"/>
              <a:t> </a:t>
            </a:r>
            <a:r>
              <a:rPr lang="da-DK" dirty="0" err="1" smtClean="0"/>
              <a:t>outs</a:t>
            </a:r>
            <a:r>
              <a:rPr lang="da-DK" dirty="0" smtClean="0"/>
              <a:t> do </a:t>
            </a:r>
            <a:r>
              <a:rPr lang="da-DK" dirty="0" err="1" smtClean="0"/>
              <a:t>require</a:t>
            </a:r>
            <a:r>
              <a:rPr lang="da-DK" dirty="0" smtClean="0"/>
              <a:t> information and </a:t>
            </a:r>
            <a:r>
              <a:rPr lang="da-DK" dirty="0" err="1" smtClean="0"/>
              <a:t>knowledge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914400" lvl="2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19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33856" b="10359"/>
          <a:stretch/>
        </p:blipFill>
        <p:spPr bwMode="auto">
          <a:xfrm>
            <a:off x="1547664" y="404664"/>
            <a:ext cx="5760640" cy="580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8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 future </a:t>
            </a:r>
            <a:r>
              <a:rPr lang="da-DK" dirty="0" err="1" smtClean="0"/>
              <a:t>health</a:t>
            </a:r>
            <a:r>
              <a:rPr lang="da-DK" dirty="0" smtClean="0"/>
              <a:t> data </a:t>
            </a:r>
            <a:r>
              <a:rPr lang="da-DK" dirty="0" err="1" smtClean="0"/>
              <a:t>ecology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on trust and </a:t>
            </a:r>
            <a:r>
              <a:rPr lang="da-DK" dirty="0" err="1" smtClean="0"/>
              <a:t>willingness</a:t>
            </a:r>
            <a:r>
              <a:rPr lang="da-DK" dirty="0" smtClean="0"/>
              <a:t> to </a:t>
            </a:r>
            <a:r>
              <a:rPr lang="da-DK" dirty="0" err="1" smtClean="0"/>
              <a:t>share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Will </a:t>
            </a:r>
            <a:r>
              <a:rPr lang="da-DK" dirty="0" err="1" smtClean="0"/>
              <a:t>require</a:t>
            </a:r>
            <a:r>
              <a:rPr lang="da-DK" dirty="0" smtClean="0"/>
              <a:t> </a:t>
            </a:r>
            <a:r>
              <a:rPr lang="da-DK" dirty="0" err="1" smtClean="0"/>
              <a:t>combination</a:t>
            </a:r>
            <a:r>
              <a:rPr lang="da-DK" dirty="0" smtClean="0"/>
              <a:t> of </a:t>
            </a:r>
            <a:r>
              <a:rPr lang="da-DK" dirty="0" err="1" smtClean="0"/>
              <a:t>strong</a:t>
            </a:r>
            <a:r>
              <a:rPr lang="da-DK" dirty="0" smtClean="0"/>
              <a:t> data-</a:t>
            </a:r>
            <a:r>
              <a:rPr lang="da-DK" dirty="0" err="1" smtClean="0"/>
              <a:t>protection</a:t>
            </a:r>
            <a:r>
              <a:rPr lang="da-DK" dirty="0" smtClean="0"/>
              <a:t> and </a:t>
            </a:r>
            <a:r>
              <a:rPr lang="da-DK" dirty="0" err="1" smtClean="0"/>
              <a:t>honest</a:t>
            </a:r>
            <a:r>
              <a:rPr lang="da-DK" dirty="0" smtClean="0"/>
              <a:t>, </a:t>
            </a:r>
            <a:r>
              <a:rPr lang="da-DK" dirty="0" err="1" smtClean="0"/>
              <a:t>trustworthy</a:t>
            </a:r>
            <a:r>
              <a:rPr lang="da-DK" dirty="0" smtClean="0"/>
              <a:t> </a:t>
            </a:r>
            <a:r>
              <a:rPr lang="da-DK" dirty="0" err="1" smtClean="0"/>
              <a:t>regulation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79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Health data = Any set of data </a:t>
            </a:r>
            <a:r>
              <a:rPr lang="da-DK" dirty="0" err="1" smtClean="0"/>
              <a:t>about</a:t>
            </a:r>
            <a:r>
              <a:rPr lang="da-DK" dirty="0" smtClean="0"/>
              <a:t> the </a:t>
            </a:r>
            <a:r>
              <a:rPr lang="da-DK" dirty="0" err="1" smtClean="0"/>
              <a:t>health</a:t>
            </a:r>
            <a:r>
              <a:rPr lang="da-DK" dirty="0" smtClean="0"/>
              <a:t> </a:t>
            </a:r>
            <a:r>
              <a:rPr lang="da-DK" dirty="0" err="1" smtClean="0"/>
              <a:t>state</a:t>
            </a:r>
            <a:r>
              <a:rPr lang="da-DK" dirty="0" smtClean="0"/>
              <a:t> of an </a:t>
            </a:r>
            <a:r>
              <a:rPr lang="da-DK" dirty="0" err="1" smtClean="0"/>
              <a:t>individual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Personal / </a:t>
            </a:r>
            <a:r>
              <a:rPr lang="da-DK" dirty="0" err="1" smtClean="0"/>
              <a:t>identifiable</a:t>
            </a:r>
            <a:r>
              <a:rPr lang="da-DK" dirty="0" smtClean="0"/>
              <a:t> data = Data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either</a:t>
            </a:r>
            <a:r>
              <a:rPr lang="da-DK" dirty="0" smtClean="0"/>
              <a:t> </a:t>
            </a:r>
            <a:r>
              <a:rPr lang="da-DK" dirty="0" err="1" smtClean="0"/>
              <a:t>directly</a:t>
            </a:r>
            <a:r>
              <a:rPr lang="da-DK" dirty="0" smtClean="0"/>
              <a:t> </a:t>
            </a:r>
            <a:r>
              <a:rPr lang="da-DK" dirty="0" err="1" smtClean="0"/>
              <a:t>identified</a:t>
            </a:r>
            <a:r>
              <a:rPr lang="da-DK" dirty="0" smtClean="0"/>
              <a:t>, or </a:t>
            </a:r>
            <a:r>
              <a:rPr lang="da-DK" dirty="0" err="1" smtClean="0"/>
              <a:t>easily</a:t>
            </a:r>
            <a:r>
              <a:rPr lang="da-DK" dirty="0" smtClean="0"/>
              <a:t> </a:t>
            </a:r>
            <a:r>
              <a:rPr lang="da-DK" dirty="0" err="1" smtClean="0"/>
              <a:t>identifiable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Non-</a:t>
            </a:r>
            <a:r>
              <a:rPr lang="da-DK" dirty="0" err="1" smtClean="0"/>
              <a:t>identifiable</a:t>
            </a:r>
            <a:r>
              <a:rPr lang="da-DK" dirty="0" smtClean="0"/>
              <a:t> data = Data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not </a:t>
            </a:r>
            <a:r>
              <a:rPr lang="da-DK" dirty="0" err="1" smtClean="0"/>
              <a:t>easily</a:t>
            </a:r>
            <a:r>
              <a:rPr lang="da-DK" dirty="0" smtClean="0"/>
              <a:t> </a:t>
            </a:r>
            <a:r>
              <a:rPr lang="da-DK" dirty="0" err="1" smtClean="0"/>
              <a:t>identifiable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58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Why</a:t>
            </a:r>
            <a:r>
              <a:rPr lang="da-DK" dirty="0" smtClean="0"/>
              <a:t> a </a:t>
            </a:r>
            <a:r>
              <a:rPr lang="da-DK" dirty="0" err="1" smtClean="0"/>
              <a:t>particular</a:t>
            </a:r>
            <a:r>
              <a:rPr lang="da-DK" dirty="0" smtClean="0"/>
              <a:t> </a:t>
            </a:r>
            <a:r>
              <a:rPr lang="da-DK" dirty="0" err="1" smtClean="0"/>
              <a:t>focus</a:t>
            </a:r>
            <a:r>
              <a:rPr lang="da-DK" dirty="0" smtClean="0"/>
              <a:t> on </a:t>
            </a:r>
            <a:r>
              <a:rPr lang="da-DK" dirty="0" err="1" smtClean="0"/>
              <a:t>health</a:t>
            </a:r>
            <a:r>
              <a:rPr lang="da-DK" dirty="0" smtClean="0"/>
              <a:t>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 </a:t>
            </a:r>
            <a:r>
              <a:rPr lang="da-DK" dirty="0" err="1" smtClean="0"/>
              <a:t>are</a:t>
            </a:r>
            <a:r>
              <a:rPr lang="da-DK" dirty="0" smtClean="0"/>
              <a:t> sensitive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 </a:t>
            </a:r>
            <a:r>
              <a:rPr lang="da-DK" dirty="0" err="1" smtClean="0"/>
              <a:t>may</a:t>
            </a:r>
            <a:r>
              <a:rPr lang="da-DK" dirty="0" smtClean="0"/>
              <a:t> form the basis for stigmatisation or </a:t>
            </a:r>
            <a:r>
              <a:rPr lang="da-DK" dirty="0" err="1" smtClean="0"/>
              <a:t>discrimination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data, or perhaps more </a:t>
            </a:r>
            <a:r>
              <a:rPr lang="da-DK" dirty="0" err="1" smtClean="0"/>
              <a:t>accurately</a:t>
            </a:r>
            <a:r>
              <a:rPr lang="da-DK" dirty="0" smtClean="0"/>
              <a:t> </a:t>
            </a: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 sets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commercially</a:t>
            </a:r>
            <a:r>
              <a:rPr lang="da-DK" dirty="0" smtClean="0"/>
              <a:t> </a:t>
            </a:r>
            <a:r>
              <a:rPr lang="da-DK" dirty="0" err="1" smtClean="0"/>
              <a:t>valuable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67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How, and </a:t>
            </a:r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 </a:t>
            </a:r>
            <a:r>
              <a:rPr lang="da-DK" dirty="0" err="1" smtClean="0"/>
              <a:t>collected</a:t>
            </a:r>
            <a:r>
              <a:rPr lang="da-DK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In </a:t>
            </a:r>
            <a:r>
              <a:rPr lang="da-DK" dirty="0" err="1" smtClean="0"/>
              <a:t>routine</a:t>
            </a:r>
            <a:r>
              <a:rPr lang="da-DK" dirty="0" smtClean="0"/>
              <a:t> meetings with the </a:t>
            </a:r>
            <a:r>
              <a:rPr lang="da-DK" dirty="0" err="1" smtClean="0"/>
              <a:t>health</a:t>
            </a:r>
            <a:r>
              <a:rPr lang="da-DK" dirty="0" smtClean="0"/>
              <a:t> </a:t>
            </a:r>
            <a:r>
              <a:rPr lang="da-DK" dirty="0" err="1" smtClean="0"/>
              <a:t>care</a:t>
            </a:r>
            <a:r>
              <a:rPr lang="da-DK" dirty="0" smtClean="0"/>
              <a:t> system</a:t>
            </a:r>
          </a:p>
          <a:p>
            <a:pPr lvl="1"/>
            <a:r>
              <a:rPr lang="da-DK" dirty="0" smtClean="0"/>
              <a:t>Patient notes</a:t>
            </a:r>
          </a:p>
          <a:p>
            <a:pPr lvl="1"/>
            <a:r>
              <a:rPr lang="da-DK" dirty="0" err="1" smtClean="0"/>
              <a:t>Prescriptions</a:t>
            </a:r>
            <a:endParaRPr lang="da-DK" dirty="0" smtClean="0"/>
          </a:p>
          <a:p>
            <a:pPr lvl="1"/>
            <a:r>
              <a:rPr lang="da-DK" dirty="0" err="1" smtClean="0"/>
              <a:t>Diagnostic</a:t>
            </a:r>
            <a:r>
              <a:rPr lang="da-DK" dirty="0" smtClean="0"/>
              <a:t> and intervention </a:t>
            </a:r>
            <a:r>
              <a:rPr lang="da-DK" dirty="0" err="1" smtClean="0"/>
              <a:t>codes</a:t>
            </a:r>
            <a:r>
              <a:rPr lang="da-DK" dirty="0" smtClean="0"/>
              <a:t> +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standardised</a:t>
            </a:r>
            <a:r>
              <a:rPr lang="da-DK" dirty="0" smtClean="0"/>
              <a:t> information </a:t>
            </a:r>
            <a:r>
              <a:rPr lang="da-DK" dirty="0" err="1" smtClean="0"/>
              <a:t>collected</a:t>
            </a:r>
            <a:r>
              <a:rPr lang="da-DK" dirty="0" smtClean="0"/>
              <a:t> </a:t>
            </a:r>
            <a:r>
              <a:rPr lang="da-DK" dirty="0" err="1" smtClean="0"/>
              <a:t>routinely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From </a:t>
            </a:r>
            <a:r>
              <a:rPr lang="da-DK" dirty="0" err="1" smtClean="0"/>
              <a:t>current</a:t>
            </a:r>
            <a:r>
              <a:rPr lang="da-DK" dirty="0" smtClean="0"/>
              <a:t> mobile </a:t>
            </a:r>
            <a:r>
              <a:rPr lang="da-DK" dirty="0" err="1" smtClean="0"/>
              <a:t>devices</a:t>
            </a:r>
            <a:r>
              <a:rPr lang="da-DK" dirty="0" smtClean="0"/>
              <a:t> and in the future from </a:t>
            </a:r>
            <a:r>
              <a:rPr lang="da-DK" dirty="0" err="1" smtClean="0"/>
              <a:t>wearables</a:t>
            </a:r>
            <a:r>
              <a:rPr lang="da-DK" dirty="0" smtClean="0"/>
              <a:t> and the internet of </a:t>
            </a:r>
            <a:r>
              <a:rPr lang="da-DK" dirty="0" err="1" smtClean="0"/>
              <a:t>things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3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health</a:t>
            </a:r>
            <a:r>
              <a:rPr lang="da-DK" dirty="0" smtClean="0"/>
              <a:t> data </a:t>
            </a:r>
            <a:r>
              <a:rPr lang="da-DK" dirty="0" err="1" smtClean="0"/>
              <a:t>used</a:t>
            </a:r>
            <a:r>
              <a:rPr lang="da-DK" dirty="0" smtClean="0"/>
              <a:t>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 smtClean="0"/>
              <a:t>The </a:t>
            </a:r>
            <a:r>
              <a:rPr lang="da-DK" b="1" dirty="0" err="1" smtClean="0"/>
              <a:t>care</a:t>
            </a:r>
            <a:r>
              <a:rPr lang="da-DK" b="1" dirty="0" smtClean="0"/>
              <a:t> and </a:t>
            </a:r>
            <a:r>
              <a:rPr lang="da-DK" b="1" dirty="0" err="1" smtClean="0"/>
              <a:t>treatment</a:t>
            </a:r>
            <a:r>
              <a:rPr lang="da-DK" b="1" dirty="0" smtClean="0"/>
              <a:t> of patients / </a:t>
            </a:r>
            <a:r>
              <a:rPr lang="da-DK" b="1" dirty="0" err="1" smtClean="0"/>
              <a:t>clients</a:t>
            </a:r>
            <a:r>
              <a:rPr lang="da-DK" dirty="0" smtClean="0"/>
              <a:t>, but in addition:</a:t>
            </a:r>
          </a:p>
          <a:p>
            <a:r>
              <a:rPr lang="da-DK" dirty="0" smtClean="0"/>
              <a:t>Billing</a:t>
            </a:r>
          </a:p>
          <a:p>
            <a:pPr lvl="1"/>
            <a:r>
              <a:rPr lang="da-DK" dirty="0" err="1" smtClean="0"/>
              <a:t>Cost</a:t>
            </a:r>
            <a:r>
              <a:rPr lang="da-DK" dirty="0" smtClean="0"/>
              <a:t> </a:t>
            </a:r>
            <a:r>
              <a:rPr lang="da-DK" dirty="0" err="1" smtClean="0"/>
              <a:t>control</a:t>
            </a:r>
            <a:endParaRPr lang="da-DK" dirty="0" smtClean="0"/>
          </a:p>
          <a:p>
            <a:r>
              <a:rPr lang="da-DK" dirty="0" smtClean="0"/>
              <a:t>Planning</a:t>
            </a:r>
          </a:p>
          <a:p>
            <a:r>
              <a:rPr lang="da-DK" dirty="0" smtClean="0"/>
              <a:t>Audit</a:t>
            </a:r>
          </a:p>
          <a:p>
            <a:r>
              <a:rPr lang="da-DK" dirty="0" smtClean="0"/>
              <a:t>Research</a:t>
            </a:r>
          </a:p>
          <a:p>
            <a:r>
              <a:rPr lang="da-DK" dirty="0" smtClean="0"/>
              <a:t>Commercial </a:t>
            </a:r>
            <a:r>
              <a:rPr lang="da-DK" dirty="0" err="1" smtClean="0"/>
              <a:t>use</a:t>
            </a:r>
            <a:endParaRPr lang="da-DK" dirty="0" smtClean="0"/>
          </a:p>
          <a:p>
            <a:r>
              <a:rPr lang="da-DK" dirty="0" smtClean="0"/>
              <a:t>And,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things</a:t>
            </a:r>
            <a:r>
              <a:rPr lang="da-DK" dirty="0" smtClean="0"/>
              <a:t>…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24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the </a:t>
            </a:r>
            <a:r>
              <a:rPr lang="da-DK" dirty="0" err="1" smtClean="0"/>
              <a:t>issues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require</a:t>
            </a:r>
            <a:r>
              <a:rPr lang="da-DK" dirty="0" smtClean="0"/>
              <a:t> </a:t>
            </a:r>
            <a:r>
              <a:rPr lang="da-DK" dirty="0" err="1" smtClean="0"/>
              <a:t>ethical</a:t>
            </a:r>
            <a:r>
              <a:rPr lang="da-DK" dirty="0" smtClean="0"/>
              <a:t> </a:t>
            </a:r>
            <a:r>
              <a:rPr lang="da-DK" dirty="0" err="1" smtClean="0"/>
              <a:t>consideration</a:t>
            </a:r>
            <a:r>
              <a:rPr lang="da-DK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a-DK" sz="4500" dirty="0" smtClean="0"/>
              <a:t>The </a:t>
            </a:r>
            <a:r>
              <a:rPr lang="da-DK" sz="4500" dirty="0" err="1" smtClean="0"/>
              <a:t>interests</a:t>
            </a:r>
            <a:r>
              <a:rPr lang="da-DK" sz="4500" dirty="0" smtClean="0"/>
              <a:t> of the data </a:t>
            </a:r>
            <a:r>
              <a:rPr lang="da-DK" sz="4500" dirty="0" err="1" smtClean="0"/>
              <a:t>subject</a:t>
            </a:r>
            <a:r>
              <a:rPr lang="da-DK" sz="4500" dirty="0" smtClean="0"/>
              <a:t>:</a:t>
            </a:r>
          </a:p>
          <a:p>
            <a:r>
              <a:rPr lang="da-DK" sz="4500" dirty="0" err="1" smtClean="0"/>
              <a:t>Confidentiality</a:t>
            </a:r>
            <a:r>
              <a:rPr lang="da-DK" sz="4500" dirty="0" smtClean="0"/>
              <a:t> / </a:t>
            </a:r>
            <a:r>
              <a:rPr lang="da-DK" sz="4500" dirty="0" err="1" smtClean="0"/>
              <a:t>privacy</a:t>
            </a:r>
            <a:endParaRPr lang="da-DK" sz="4500" dirty="0" smtClean="0"/>
          </a:p>
          <a:p>
            <a:r>
              <a:rPr lang="da-DK" sz="4500" dirty="0" smtClean="0"/>
              <a:t>Harm</a:t>
            </a:r>
          </a:p>
          <a:p>
            <a:pPr lvl="1"/>
            <a:r>
              <a:rPr lang="da-DK" sz="4500" dirty="0" smtClean="0"/>
              <a:t>Personal harm </a:t>
            </a:r>
            <a:r>
              <a:rPr lang="da-DK" sz="4500" dirty="0" err="1" smtClean="0"/>
              <a:t>caused</a:t>
            </a:r>
            <a:r>
              <a:rPr lang="da-DK" sz="4500" dirty="0" smtClean="0"/>
              <a:t> by disclosure</a:t>
            </a:r>
          </a:p>
          <a:p>
            <a:pPr lvl="1"/>
            <a:r>
              <a:rPr lang="da-DK" sz="4500" dirty="0" smtClean="0"/>
              <a:t>Group harm </a:t>
            </a:r>
            <a:r>
              <a:rPr lang="da-DK" sz="4500" dirty="0" err="1" smtClean="0"/>
              <a:t>caused</a:t>
            </a:r>
            <a:r>
              <a:rPr lang="da-DK" sz="4500" dirty="0" smtClean="0"/>
              <a:t> by stigmatisation or </a:t>
            </a:r>
            <a:r>
              <a:rPr lang="da-DK" sz="4500" dirty="0" err="1" smtClean="0"/>
              <a:t>discrimination</a:t>
            </a:r>
            <a:endParaRPr lang="da-DK" sz="4500" dirty="0" smtClean="0"/>
          </a:p>
          <a:p>
            <a:r>
              <a:rPr lang="da-DK" sz="4500" dirty="0" smtClean="0"/>
              <a:t>Control</a:t>
            </a:r>
          </a:p>
          <a:p>
            <a:pPr marL="0" indent="0">
              <a:buNone/>
            </a:pPr>
            <a:endParaRPr lang="da-DK" sz="4500" dirty="0"/>
          </a:p>
          <a:p>
            <a:pPr marL="0" indent="0">
              <a:buNone/>
            </a:pPr>
            <a:r>
              <a:rPr lang="da-DK" sz="4500" dirty="0" smtClean="0"/>
              <a:t>The </a:t>
            </a:r>
            <a:r>
              <a:rPr lang="da-DK" sz="4500" dirty="0" err="1" smtClean="0"/>
              <a:t>interests</a:t>
            </a:r>
            <a:r>
              <a:rPr lang="da-DK" sz="4500" dirty="0" smtClean="0"/>
              <a:t> of society:</a:t>
            </a:r>
          </a:p>
          <a:p>
            <a:r>
              <a:rPr lang="da-DK" sz="4500" dirty="0" err="1" smtClean="0"/>
              <a:t>Confidentiality</a:t>
            </a:r>
            <a:r>
              <a:rPr lang="da-DK" sz="4500" dirty="0" smtClean="0"/>
              <a:t> / </a:t>
            </a:r>
            <a:r>
              <a:rPr lang="da-DK" sz="4500" dirty="0" err="1" smtClean="0"/>
              <a:t>privacy</a:t>
            </a:r>
            <a:endParaRPr lang="da-DK" sz="4500" dirty="0" smtClean="0"/>
          </a:p>
          <a:p>
            <a:r>
              <a:rPr lang="da-DK" sz="4500" dirty="0" smtClean="0"/>
              <a:t>Maintenance of trust</a:t>
            </a:r>
          </a:p>
          <a:p>
            <a:r>
              <a:rPr lang="da-DK" sz="4500" dirty="0" err="1" smtClean="0"/>
              <a:t>Effective</a:t>
            </a:r>
            <a:r>
              <a:rPr lang="da-DK" sz="4500" dirty="0" smtClean="0"/>
              <a:t> </a:t>
            </a:r>
            <a:r>
              <a:rPr lang="da-DK" sz="4500" dirty="0" err="1" smtClean="0"/>
              <a:t>running</a:t>
            </a:r>
            <a:r>
              <a:rPr lang="da-DK" sz="4500" dirty="0" smtClean="0"/>
              <a:t> of the </a:t>
            </a:r>
            <a:r>
              <a:rPr lang="da-DK" sz="4500" dirty="0" err="1" smtClean="0"/>
              <a:t>health</a:t>
            </a:r>
            <a:r>
              <a:rPr lang="da-DK" sz="4500" dirty="0" smtClean="0"/>
              <a:t> </a:t>
            </a:r>
            <a:r>
              <a:rPr lang="da-DK" sz="4500" dirty="0" err="1" smtClean="0"/>
              <a:t>care</a:t>
            </a:r>
            <a:r>
              <a:rPr lang="da-DK" sz="4500" dirty="0" smtClean="0"/>
              <a:t> system</a:t>
            </a:r>
          </a:p>
          <a:p>
            <a:r>
              <a:rPr lang="da-DK" sz="4500" dirty="0" smtClean="0"/>
              <a:t>(Health) research </a:t>
            </a:r>
            <a:r>
              <a:rPr lang="da-DK" sz="4500" dirty="0" err="1" smtClean="0"/>
              <a:t>leading</a:t>
            </a:r>
            <a:r>
              <a:rPr lang="da-DK" sz="4500" dirty="0" smtClean="0"/>
              <a:t> to future </a:t>
            </a:r>
            <a:r>
              <a:rPr lang="da-DK" sz="4500" dirty="0" err="1" smtClean="0"/>
              <a:t>progress</a:t>
            </a:r>
            <a:endParaRPr lang="da-DK" sz="4500" dirty="0" smtClean="0"/>
          </a:p>
          <a:p>
            <a:pPr lvl="1"/>
            <a:r>
              <a:rPr lang="da-DK" sz="4100" dirty="0" smtClean="0"/>
              <a:t>Is all research </a:t>
            </a:r>
            <a:r>
              <a:rPr lang="da-DK" sz="4100" dirty="0" err="1" smtClean="0"/>
              <a:t>equally</a:t>
            </a:r>
            <a:r>
              <a:rPr lang="da-DK" sz="4100" dirty="0" smtClean="0"/>
              <a:t> </a:t>
            </a:r>
            <a:r>
              <a:rPr lang="da-DK" sz="4100" dirty="0" err="1" smtClean="0"/>
              <a:t>valuable</a:t>
            </a:r>
            <a:r>
              <a:rPr lang="da-DK" sz="4100" dirty="0" smtClean="0"/>
              <a:t>?</a:t>
            </a:r>
          </a:p>
          <a:p>
            <a:pPr lvl="1"/>
            <a:r>
              <a:rPr lang="da-DK" sz="4100" dirty="0" smtClean="0"/>
              <a:t>How do </a:t>
            </a:r>
            <a:r>
              <a:rPr lang="da-DK" sz="4100" dirty="0" err="1" smtClean="0"/>
              <a:t>we</a:t>
            </a:r>
            <a:r>
              <a:rPr lang="da-DK" sz="4100" dirty="0" smtClean="0"/>
              <a:t> </a:t>
            </a:r>
            <a:r>
              <a:rPr lang="da-DK" sz="4100" dirty="0" err="1" smtClean="0"/>
              <a:t>control</a:t>
            </a:r>
            <a:r>
              <a:rPr lang="da-DK" sz="4100" dirty="0" smtClean="0"/>
              <a:t> researchers?</a:t>
            </a:r>
          </a:p>
          <a:p>
            <a:r>
              <a:rPr lang="da-DK" sz="4500" dirty="0" smtClean="0"/>
              <a:t>Financial </a:t>
            </a:r>
            <a:r>
              <a:rPr lang="da-DK" sz="4500" dirty="0" err="1" smtClean="0"/>
              <a:t>interests</a:t>
            </a:r>
            <a:r>
              <a:rPr lang="da-DK" sz="4500" dirty="0" smtClean="0"/>
              <a:t> in marketing data</a:t>
            </a:r>
          </a:p>
          <a:p>
            <a:r>
              <a:rPr lang="da-DK" sz="4500" i="1" dirty="0" smtClean="0"/>
              <a:t>Other interests, e.g. </a:t>
            </a:r>
            <a:r>
              <a:rPr lang="da-DK" sz="4500" i="1" dirty="0" smtClean="0"/>
              <a:t>in </a:t>
            </a:r>
            <a:r>
              <a:rPr lang="da-DK" sz="4500" i="1" dirty="0" smtClean="0"/>
              <a:t>relation to security, social security fraud prevention etc.…</a:t>
            </a:r>
          </a:p>
          <a:p>
            <a:pPr marL="0" indent="0">
              <a:buNone/>
            </a:pPr>
            <a:endParaRPr lang="da-DK" sz="4500" dirty="0"/>
          </a:p>
          <a:p>
            <a:pPr marL="0" indent="0">
              <a:buNone/>
            </a:pPr>
            <a:r>
              <a:rPr lang="da-DK" sz="4500" dirty="0" smtClean="0"/>
              <a:t>How </a:t>
            </a:r>
            <a:r>
              <a:rPr lang="da-DK" sz="4500" dirty="0" err="1" smtClean="0"/>
              <a:t>are</a:t>
            </a:r>
            <a:r>
              <a:rPr lang="da-DK" sz="4500" dirty="0" smtClean="0"/>
              <a:t> </a:t>
            </a:r>
            <a:r>
              <a:rPr lang="da-DK" sz="4500" dirty="0" err="1" smtClean="0"/>
              <a:t>these</a:t>
            </a:r>
            <a:r>
              <a:rPr lang="da-DK" sz="4500" dirty="0" smtClean="0"/>
              <a:t> </a:t>
            </a:r>
            <a:r>
              <a:rPr lang="da-DK" sz="4500" dirty="0" err="1" smtClean="0"/>
              <a:t>interests</a:t>
            </a:r>
            <a:r>
              <a:rPr lang="da-DK" sz="4500" dirty="0" smtClean="0"/>
              <a:t> </a:t>
            </a:r>
            <a:r>
              <a:rPr lang="da-DK" sz="4500" dirty="0" err="1" smtClean="0"/>
              <a:t>reconciled</a:t>
            </a:r>
            <a:r>
              <a:rPr lang="da-DK" sz="4500" dirty="0" smtClean="0"/>
              <a:t> at the same time as the </a:t>
            </a:r>
            <a:r>
              <a:rPr lang="da-DK" sz="4500" dirty="0" err="1" smtClean="0"/>
              <a:t>individual</a:t>
            </a:r>
            <a:r>
              <a:rPr lang="da-DK" sz="4500" dirty="0" smtClean="0"/>
              <a:t> </a:t>
            </a:r>
            <a:r>
              <a:rPr lang="da-DK" sz="4500" dirty="0" err="1" smtClean="0"/>
              <a:t>interests</a:t>
            </a:r>
            <a:r>
              <a:rPr lang="da-DK" sz="4500" dirty="0" smtClean="0"/>
              <a:t> </a:t>
            </a:r>
            <a:r>
              <a:rPr lang="da-DK" sz="4500" dirty="0" err="1" smtClean="0"/>
              <a:t>are</a:t>
            </a:r>
            <a:r>
              <a:rPr lang="da-DK" sz="4500" dirty="0" smtClean="0"/>
              <a:t> </a:t>
            </a:r>
            <a:r>
              <a:rPr lang="da-DK" sz="4500" dirty="0" err="1" smtClean="0"/>
              <a:t>protected</a:t>
            </a:r>
            <a:r>
              <a:rPr lang="da-DK" sz="4500" dirty="0" smtClean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62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justify</a:t>
            </a:r>
            <a:r>
              <a:rPr lang="da-DK" dirty="0" smtClean="0"/>
              <a:t> an </a:t>
            </a:r>
            <a:r>
              <a:rPr lang="da-DK" dirty="0" err="1" smtClean="0"/>
              <a:t>interest</a:t>
            </a:r>
            <a:r>
              <a:rPr lang="da-DK" dirty="0" smtClean="0"/>
              <a:t> in </a:t>
            </a:r>
            <a:r>
              <a:rPr lang="da-DK" dirty="0" err="1" smtClean="0"/>
              <a:t>control</a:t>
            </a:r>
            <a:r>
              <a:rPr lang="da-DK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Self-determination</a:t>
            </a:r>
          </a:p>
          <a:p>
            <a:pPr lvl="1"/>
            <a:r>
              <a:rPr lang="da-DK" dirty="0" err="1" smtClean="0"/>
              <a:t>Views</a:t>
            </a:r>
            <a:r>
              <a:rPr lang="da-DK" dirty="0" smtClean="0"/>
              <a:t> on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and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not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allowed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r>
              <a:rPr lang="da-DK" dirty="0" smtClean="0"/>
              <a:t> data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me</a:t>
            </a:r>
            <a:endParaRPr lang="da-DK" dirty="0" smtClean="0"/>
          </a:p>
          <a:p>
            <a:pPr lvl="1"/>
            <a:r>
              <a:rPr lang="da-DK" dirty="0" err="1" smtClean="0"/>
              <a:t>Views</a:t>
            </a:r>
            <a:r>
              <a:rPr lang="da-DK" dirty="0" smtClean="0"/>
              <a:t> on the purposes for </a:t>
            </a:r>
            <a:r>
              <a:rPr lang="da-DK" dirty="0" err="1" smtClean="0"/>
              <a:t>which</a:t>
            </a:r>
            <a:r>
              <a:rPr lang="da-DK" dirty="0" smtClean="0"/>
              <a:t> data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me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endParaRPr lang="da-DK" dirty="0" smtClean="0"/>
          </a:p>
          <a:p>
            <a:pPr marL="0" indent="0">
              <a:buNone/>
            </a:pPr>
            <a:r>
              <a:rPr lang="da-DK" dirty="0" err="1" smtClean="0"/>
              <a:t>Ownership</a:t>
            </a:r>
            <a:r>
              <a:rPr lang="da-DK" dirty="0" smtClean="0"/>
              <a:t> </a:t>
            </a:r>
            <a:r>
              <a:rPr lang="da-DK" dirty="0" err="1" smtClean="0"/>
              <a:t>considerations</a:t>
            </a:r>
            <a:endParaRPr lang="da-DK" dirty="0" smtClean="0"/>
          </a:p>
          <a:p>
            <a:pPr lvl="1"/>
            <a:r>
              <a:rPr lang="da-DK" dirty="0" smtClean="0"/>
              <a:t>The data </a:t>
            </a:r>
            <a:r>
              <a:rPr lang="da-DK" dirty="0" err="1" smtClean="0"/>
              <a:t>abut</a:t>
            </a:r>
            <a:r>
              <a:rPr lang="da-DK" dirty="0" smtClean="0"/>
              <a:t> </a:t>
            </a:r>
            <a:r>
              <a:rPr lang="da-DK" dirty="0" err="1" smtClean="0"/>
              <a:t>me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(</a:t>
            </a:r>
            <a:r>
              <a:rPr lang="da-DK" dirty="0" err="1" smtClean="0"/>
              <a:t>primarily</a:t>
            </a:r>
            <a:r>
              <a:rPr lang="da-DK" dirty="0" smtClean="0"/>
              <a:t>) 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37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data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Strong data security protects privacy and minimises the risk of personal harm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Must protect against</a:t>
            </a:r>
          </a:p>
          <a:p>
            <a:r>
              <a:rPr lang="en-GB" dirty="0" smtClean="0"/>
              <a:t>Loss of data → Encryption + …</a:t>
            </a:r>
          </a:p>
          <a:p>
            <a:r>
              <a:rPr lang="en-GB" dirty="0" smtClean="0"/>
              <a:t>Hacking / theft of data → Encryption +</a:t>
            </a:r>
            <a:r>
              <a:rPr lang="da-DK" dirty="0" smtClean="0"/>
              <a:t> firewalls + …</a:t>
            </a:r>
            <a:endParaRPr lang="en-GB" dirty="0" smtClean="0"/>
          </a:p>
          <a:p>
            <a:r>
              <a:rPr lang="en-GB" dirty="0" smtClean="0"/>
              <a:t>Misuse by otherwise legitimate users → Dynamic access control + logging + enforcement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8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1554</Words>
  <Application>Microsoft Office PowerPoint</Application>
  <PresentationFormat>On-screen Show (4:3)</PresentationFormat>
  <Paragraphs>258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Ethical aspects of using health data</vt:lpstr>
      <vt:lpstr>Overview</vt:lpstr>
      <vt:lpstr>Definitions</vt:lpstr>
      <vt:lpstr>Why a particular focus on health data?</vt:lpstr>
      <vt:lpstr>How, and where are health data collected?</vt:lpstr>
      <vt:lpstr>What are health data used for?</vt:lpstr>
      <vt:lpstr>What are the issues that require ethical consideration?</vt:lpstr>
      <vt:lpstr>What can justify an interest in control?</vt:lpstr>
      <vt:lpstr>Strong data security</vt:lpstr>
      <vt:lpstr>PowerPoint Presentation</vt:lpstr>
      <vt:lpstr>Loss of privacy – two distinct scenarios</vt:lpstr>
      <vt:lpstr>Consent 1</vt:lpstr>
      <vt:lpstr>Consent 2</vt:lpstr>
      <vt:lpstr>Consent 3</vt:lpstr>
      <vt:lpstr>Consent problems</vt:lpstr>
      <vt:lpstr>No consent</vt:lpstr>
      <vt:lpstr>No consent, but REC approval</vt:lpstr>
      <vt:lpstr>Token consent</vt:lpstr>
      <vt:lpstr>Broad and Blanket consent</vt:lpstr>
      <vt:lpstr>Meta consent</vt:lpstr>
      <vt:lpstr>Meta-Consent – Example implementation</vt:lpstr>
      <vt:lpstr>Meta-Consent – Options and defaults</vt:lpstr>
      <vt:lpstr>Meta-Consent in practice 1</vt:lpstr>
      <vt:lpstr>Meta-consent in practice 2</vt:lpstr>
      <vt:lpstr>Opt out models</vt:lpstr>
      <vt:lpstr>PowerPoint Presentation</vt:lpstr>
      <vt:lpstr>A future health data ecology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aspects of using health data</dc:title>
  <dc:creator>Soren Holm</dc:creator>
  <cp:lastModifiedBy>User</cp:lastModifiedBy>
  <cp:revision>23</cp:revision>
  <dcterms:created xsi:type="dcterms:W3CDTF">2017-02-24T15:27:58Z</dcterms:created>
  <dcterms:modified xsi:type="dcterms:W3CDTF">2017-03-04T10:32:02Z</dcterms:modified>
</cp:coreProperties>
</file>