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8" r:id="rId2"/>
    <p:sldId id="285" r:id="rId3"/>
    <p:sldId id="284" r:id="rId4"/>
    <p:sldId id="300" r:id="rId5"/>
    <p:sldId id="307" r:id="rId6"/>
    <p:sldId id="306" r:id="rId7"/>
    <p:sldId id="256" r:id="rId8"/>
    <p:sldId id="290" r:id="rId9"/>
    <p:sldId id="289" r:id="rId10"/>
    <p:sldId id="286" r:id="rId11"/>
    <p:sldId id="269" r:id="rId12"/>
    <p:sldId id="257" r:id="rId13"/>
    <p:sldId id="292" r:id="rId14"/>
    <p:sldId id="259" r:id="rId15"/>
    <p:sldId id="260" r:id="rId16"/>
    <p:sldId id="266" r:id="rId17"/>
    <p:sldId id="261" r:id="rId18"/>
    <p:sldId id="264" r:id="rId19"/>
    <p:sldId id="295" r:id="rId20"/>
    <p:sldId id="299" r:id="rId21"/>
    <p:sldId id="303" r:id="rId22"/>
    <p:sldId id="304" r:id="rId23"/>
    <p:sldId id="305" r:id="rId24"/>
    <p:sldId id="298" r:id="rId25"/>
    <p:sldId id="308" r:id="rId26"/>
    <p:sldId id="311" r:id="rId27"/>
    <p:sldId id="312" r:id="rId28"/>
    <p:sldId id="317" r:id="rId29"/>
    <p:sldId id="313" r:id="rId30"/>
    <p:sldId id="315" r:id="rId31"/>
    <p:sldId id="316" r:id="rId32"/>
    <p:sldId id="321" r:id="rId33"/>
  </p:sldIdLst>
  <p:sldSz cx="9144000" cy="6858000" type="screen4x3"/>
  <p:notesSz cx="7099300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8" y="-3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08D06DE-7685-4A78-833A-C636F2367E89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A8061CB-4C04-436C-BCC1-8DE35AB29D2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31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E061940-CA57-4B75-919A-516794393DEF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7EC874-10DB-4FAD-ADCE-75F4C001B4E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96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0A187-58D8-435F-ABCA-3161F4FE907E}" type="slidenum">
              <a:rPr lang="da-DK"/>
              <a:pPr/>
              <a:t>4</a:t>
            </a:fld>
            <a:endParaRPr lang="da-DK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</p:spPr>
        <p:txBody>
          <a:bodyPr/>
          <a:lstStyle/>
          <a:p>
            <a:r>
              <a:rPr lang="da-DK"/>
              <a:t>Researchpartners,, Schoolpartners, Developers. And NAS.Grøn - Underskrevet Letter of Intent, Gul – deltager, Wellformed, but slightly unbalanced(DK)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6FA64-626E-40EF-B982-AA043E82445E}" type="slidenum">
              <a:rPr lang="da-DK"/>
              <a:pPr/>
              <a:t>28</a:t>
            </a:fld>
            <a:endParaRPr lang="da-DK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6093566" cy="4607353"/>
          </a:xfrm>
        </p:spPr>
        <p:txBody>
          <a:bodyPr/>
          <a:lstStyle/>
          <a:p>
            <a:endParaRPr lang="da-DK" sz="3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6FA64-626E-40EF-B982-AA043E82445E}" type="slidenum">
              <a:rPr lang="da-DK"/>
              <a:pPr/>
              <a:t>29</a:t>
            </a:fld>
            <a:endParaRPr lang="da-DK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6093566" cy="4607353"/>
          </a:xfrm>
        </p:spPr>
        <p:txBody>
          <a:bodyPr/>
          <a:lstStyle/>
          <a:p>
            <a:endParaRPr lang="da-DK" sz="30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6FA64-626E-40EF-B982-AA043E82445E}" type="slidenum">
              <a:rPr lang="da-DK"/>
              <a:pPr/>
              <a:t>30</a:t>
            </a:fld>
            <a:endParaRPr lang="da-DK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6093566" cy="4607353"/>
          </a:xfrm>
        </p:spPr>
        <p:txBody>
          <a:bodyPr/>
          <a:lstStyle/>
          <a:p>
            <a:endParaRPr lang="da-DK" sz="3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6FA64-626E-40EF-B982-AA043E82445E}" type="slidenum">
              <a:rPr lang="da-DK"/>
              <a:pPr/>
              <a:t>31</a:t>
            </a:fld>
            <a:endParaRPr lang="da-DK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6093566" cy="4607353"/>
          </a:xfrm>
        </p:spPr>
        <p:txBody>
          <a:bodyPr/>
          <a:lstStyle/>
          <a:p>
            <a:endParaRPr lang="da-DK" sz="30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6FA64-626E-40EF-B982-AA043E82445E}" type="slidenum">
              <a:rPr lang="da-DK"/>
              <a:pPr/>
              <a:t>32</a:t>
            </a:fld>
            <a:endParaRPr lang="da-DK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6093566" cy="4607353"/>
          </a:xfrm>
        </p:spPr>
        <p:txBody>
          <a:bodyPr/>
          <a:lstStyle/>
          <a:p>
            <a:endParaRPr lang="da-DK" sz="3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8439F-D679-45C2-8319-FBC12A0FC80A}" type="slidenum">
              <a:rPr lang="da-DK"/>
              <a:pPr/>
              <a:t>13</a:t>
            </a:fld>
            <a:endParaRPr lang="da-DK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B93AD7EC-94E8-4865-B457-475D8BD67081}" type="slidenum">
              <a:rPr lang="en-US" sz="1300"/>
              <a:pPr algn="r"/>
              <a:t>13</a:t>
            </a:fld>
            <a:endParaRPr lang="en-US" sz="1300" dirty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30687-8165-4761-B3EE-5C65B2187B4C}" type="slidenum">
              <a:rPr lang="da-DK" smtClean="0"/>
              <a:pPr/>
              <a:t>15</a:t>
            </a:fld>
            <a:endParaRPr lang="da-DK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30687-8165-4761-B3EE-5C65B2187B4C}" type="slidenum">
              <a:rPr lang="da-DK" smtClean="0"/>
              <a:pPr/>
              <a:t>16</a:t>
            </a:fld>
            <a:endParaRPr lang="da-DK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6FA64-626E-40EF-B982-AA043E82445E}" type="slidenum">
              <a:rPr lang="da-DK"/>
              <a:pPr/>
              <a:t>21</a:t>
            </a:fld>
            <a:endParaRPr lang="da-DK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6093566" cy="4607353"/>
          </a:xfrm>
        </p:spPr>
        <p:txBody>
          <a:bodyPr/>
          <a:lstStyle/>
          <a:p>
            <a:endParaRPr lang="da-DK" sz="3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8439F-D679-45C2-8319-FBC12A0FC80A}" type="slidenum">
              <a:rPr lang="da-DK"/>
              <a:pPr/>
              <a:t>24</a:t>
            </a:fld>
            <a:endParaRPr lang="da-DK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B93AD7EC-94E8-4865-B457-475D8BD67081}" type="slidenum">
              <a:rPr lang="en-US" sz="1300"/>
              <a:pPr algn="r"/>
              <a:t>24</a:t>
            </a:fld>
            <a:endParaRPr lang="en-US" sz="1300" dirty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6FA64-626E-40EF-B982-AA043E82445E}" type="slidenum">
              <a:rPr lang="da-DK"/>
              <a:pPr/>
              <a:t>25</a:t>
            </a:fld>
            <a:endParaRPr lang="da-DK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6093566" cy="4607353"/>
          </a:xfrm>
        </p:spPr>
        <p:txBody>
          <a:bodyPr/>
          <a:lstStyle/>
          <a:p>
            <a:endParaRPr lang="da-DK" sz="30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6FA64-626E-40EF-B982-AA043E82445E}" type="slidenum">
              <a:rPr lang="da-DK"/>
              <a:pPr/>
              <a:t>26</a:t>
            </a:fld>
            <a:endParaRPr lang="da-DK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6093566" cy="4607353"/>
          </a:xfrm>
        </p:spPr>
        <p:txBody>
          <a:bodyPr/>
          <a:lstStyle/>
          <a:p>
            <a:endParaRPr lang="da-DK" sz="3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6FA64-626E-40EF-B982-AA043E82445E}" type="slidenum">
              <a:rPr lang="da-DK"/>
              <a:pPr/>
              <a:t>27</a:t>
            </a:fld>
            <a:endParaRPr lang="da-DK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8100" cy="3838575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6093566" cy="4607353"/>
          </a:xfrm>
        </p:spPr>
        <p:txBody>
          <a:bodyPr/>
          <a:lstStyle/>
          <a:p>
            <a:endParaRPr lang="da-DK" sz="3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870242-9C7A-43D6-9847-DBF754EAF88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627EC-B418-4CC4-96FC-06565A52400A}" type="datetimeFigureOut">
              <a:rPr lang="da-DK" smtClean="0"/>
              <a:pPr/>
              <a:t>14-02-2017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A641D-B819-4AB6-B10E-402A872A3422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5897563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H</a:t>
            </a:r>
            <a:r>
              <a:rPr lang="en-GB" sz="3200" b="1" dirty="0"/>
              <a:t>elping </a:t>
            </a:r>
            <a:br>
              <a:rPr lang="en-GB" sz="3200" b="1" dirty="0"/>
            </a:br>
            <a:r>
              <a:rPr lang="en-GB" sz="4800" b="1" dirty="0">
                <a:solidFill>
                  <a:srgbClr val="FF0000"/>
                </a:solidFill>
              </a:rPr>
              <a:t>A</a:t>
            </a:r>
            <a:r>
              <a:rPr lang="en-GB" sz="3200" b="1" dirty="0"/>
              <a:t>utism-diagnosed teenagers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N</a:t>
            </a:r>
            <a:r>
              <a:rPr lang="en-GB" sz="3200" b="1" dirty="0"/>
              <a:t>avigate and </a:t>
            </a:r>
            <a:br>
              <a:rPr lang="en-GB" sz="3200" b="1" dirty="0"/>
            </a:br>
            <a:r>
              <a:rPr lang="en-GB" sz="4800" b="1" dirty="0">
                <a:solidFill>
                  <a:srgbClr val="FF0000"/>
                </a:solidFill>
              </a:rPr>
              <a:t>D</a:t>
            </a:r>
            <a:r>
              <a:rPr lang="en-GB" sz="3200" b="1" dirty="0"/>
              <a:t>evelop </a:t>
            </a:r>
            <a:br>
              <a:rPr lang="en-GB" sz="3200" b="1" dirty="0"/>
            </a:br>
            <a:r>
              <a:rPr lang="en-GB" sz="4800" b="1" dirty="0">
                <a:solidFill>
                  <a:srgbClr val="FF0000"/>
                </a:solidFill>
              </a:rPr>
              <a:t>S</a:t>
            </a:r>
            <a:r>
              <a:rPr lang="en-GB" sz="3200" b="1" dirty="0"/>
              <a:t>ocially</a:t>
            </a:r>
            <a:endParaRPr lang="da-DK" sz="3200" b="1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46088" y="4365625"/>
            <a:ext cx="28305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dirty="0"/>
              <a:t>EU Project:</a:t>
            </a:r>
            <a:br>
              <a:rPr lang="en-GB" sz="2400" b="1" dirty="0"/>
            </a:br>
            <a:r>
              <a:rPr lang="en-GB" sz="2400" b="1" dirty="0"/>
              <a:t>7</a:t>
            </a:r>
            <a:r>
              <a:rPr lang="en-GB" sz="2400" b="1" baseline="30000" dirty="0"/>
              <a:t>TH</a:t>
            </a:r>
            <a:r>
              <a:rPr lang="en-GB" sz="2400" b="1" dirty="0"/>
              <a:t> FRAMEWORK PROGRAMME THEME 7.2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2127" r="4256" b="9219"/>
          <a:stretch>
            <a:fillRect/>
          </a:stretch>
        </p:blipFill>
        <p:spPr bwMode="auto">
          <a:xfrm>
            <a:off x="3790950" y="1773238"/>
            <a:ext cx="4957763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85720" y="6043634"/>
            <a:ext cx="330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dirty="0"/>
              <a:t>http://hands-project.eu/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3929058" y="5709368"/>
            <a:ext cx="5063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Peter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Øhrstrøm</a:t>
            </a:r>
            <a:endParaRPr lang="da-DK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Aalborg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, Denmark</a:t>
            </a:r>
            <a:endParaRPr lang="da-D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2719382" y="107921"/>
            <a:ext cx="6317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600" b="1" dirty="0" err="1" smtClean="0">
                <a:solidFill>
                  <a:srgbClr val="FF0000"/>
                </a:solidFill>
              </a:rPr>
              <a:t>Some</a:t>
            </a:r>
            <a:r>
              <a:rPr lang="da-DK" sz="3600" b="1" dirty="0" smtClean="0">
                <a:solidFill>
                  <a:srgbClr val="FF0000"/>
                </a:solidFill>
              </a:rPr>
              <a:t> </a:t>
            </a:r>
            <a:r>
              <a:rPr lang="da-DK" sz="3600" b="1" dirty="0" err="1" smtClean="0">
                <a:solidFill>
                  <a:srgbClr val="FF0000"/>
                </a:solidFill>
              </a:rPr>
              <a:t>Ethical</a:t>
            </a:r>
            <a:r>
              <a:rPr lang="da-DK" sz="3600" b="1" dirty="0" smtClean="0">
                <a:solidFill>
                  <a:srgbClr val="FF0000"/>
                </a:solidFill>
              </a:rPr>
              <a:t> Problems in </a:t>
            </a:r>
            <a:r>
              <a:rPr lang="da-DK" sz="3600" b="1" dirty="0" err="1" smtClean="0">
                <a:solidFill>
                  <a:srgbClr val="FF0000"/>
                </a:solidFill>
              </a:rPr>
              <a:t>Hands</a:t>
            </a:r>
            <a:endParaRPr lang="da-DK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00034" y="3214686"/>
            <a:ext cx="328614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at a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autism</a:t>
            </a:r>
            <a:endParaRPr lang="da-DK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786446" y="3214686"/>
            <a:ext cx="3143272" cy="20621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Teenager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autism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IQ</a:t>
            </a:r>
            <a:endParaRPr lang="da-D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øjre-venstrepil 5"/>
          <p:cNvSpPr/>
          <p:nvPr/>
        </p:nvSpPr>
        <p:spPr>
          <a:xfrm>
            <a:off x="3857620" y="4143380"/>
            <a:ext cx="1771052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3428992" y="285728"/>
            <a:ext cx="278608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toolset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at the server</a:t>
            </a:r>
            <a:endParaRPr lang="da-D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929058" y="3286124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Persuasive</a:t>
            </a:r>
            <a:endParaRPr lang="da-DK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edadgående pil 9"/>
          <p:cNvSpPr/>
          <p:nvPr/>
        </p:nvSpPr>
        <p:spPr>
          <a:xfrm>
            <a:off x="4643438" y="1857364"/>
            <a:ext cx="428628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Venstre-opadgående pil 11"/>
          <p:cNvSpPr/>
          <p:nvPr/>
        </p:nvSpPr>
        <p:spPr>
          <a:xfrm rot="10800000">
            <a:off x="1428728" y="714356"/>
            <a:ext cx="1928826" cy="2428892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Venstre-opadgående pil 12"/>
          <p:cNvSpPr/>
          <p:nvPr/>
        </p:nvSpPr>
        <p:spPr>
          <a:xfrm rot="5400000" flipH="1" flipV="1">
            <a:off x="5857884" y="1142984"/>
            <a:ext cx="2357454" cy="1643074"/>
          </a:xfrm>
          <a:prstGeom prst="leftUpArrow">
            <a:avLst>
              <a:gd name="adj1" fmla="val 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43000" y="854075"/>
            <a:ext cx="7162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7900" indent="-977900" defTabSz="898525">
              <a:tabLst>
                <a:tab pos="352425" algn="l"/>
              </a:tabLst>
            </a:pPr>
            <a:r>
              <a:rPr lang="en-GB" sz="2800" b="1" dirty="0"/>
              <a:t>The HANDS toolset </a:t>
            </a:r>
          </a:p>
          <a:p>
            <a:pPr marL="977900" indent="-977900" defTabSz="898525">
              <a:tabLst>
                <a:tab pos="352425" algn="l"/>
              </a:tabLst>
            </a:pPr>
            <a:r>
              <a:rPr lang="en-GB" sz="2800" b="1" dirty="0"/>
              <a:t>The functionality </a:t>
            </a:r>
            <a:r>
              <a:rPr lang="en-GB" sz="2800" b="1" dirty="0" smtClean="0"/>
              <a:t>includes:</a:t>
            </a:r>
            <a:endParaRPr lang="en-GB" sz="2800" b="1" dirty="0"/>
          </a:p>
          <a:p>
            <a:pPr marL="977900" indent="-977900" defTabSz="898525">
              <a:tabLst>
                <a:tab pos="352425" algn="l"/>
              </a:tabLst>
            </a:pPr>
            <a:endParaRPr lang="en-GB" sz="2800" b="1" dirty="0"/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Handy Interactive Persuasive Diary (HIPD). </a:t>
            </a:r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Simple-Safe-Success Instructor (SSSI). </a:t>
            </a:r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Personal Trainer (TT)</a:t>
            </a:r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Individualiser (</a:t>
            </a:r>
            <a:r>
              <a:rPr lang="en-GB" sz="3200" dirty="0" err="1"/>
              <a:t>TIn</a:t>
            </a:r>
            <a:r>
              <a:rPr lang="en-GB" sz="3200" dirty="0"/>
              <a:t>)</a:t>
            </a:r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Sharing Point (</a:t>
            </a:r>
            <a:r>
              <a:rPr lang="en-GB" sz="3200" dirty="0" err="1"/>
              <a:t>SPo</a:t>
            </a:r>
            <a:r>
              <a:rPr lang="en-GB" sz="3200" dirty="0"/>
              <a:t>)</a:t>
            </a:r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Credibility-o-Meter (</a:t>
            </a:r>
            <a:r>
              <a:rPr lang="en-GB" sz="3200" dirty="0" err="1"/>
              <a:t>CoMe</a:t>
            </a:r>
            <a:r>
              <a:rPr lang="en-GB" sz="3200" dirty="0"/>
              <a:t>)</a:t>
            </a:r>
            <a:endParaRPr lang="da-D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285768"/>
            <a:ext cx="8229600" cy="1143000"/>
          </a:xfrm>
        </p:spPr>
        <p:txBody>
          <a:bodyPr/>
          <a:lstStyle/>
          <a:p>
            <a:pPr eaLnBrk="1" hangingPunct="1"/>
            <a:r>
              <a:rPr lang="da-DK" dirty="0" err="1" smtClean="0"/>
              <a:t>Overview</a:t>
            </a:r>
            <a:r>
              <a:rPr lang="da-DK" dirty="0" smtClean="0"/>
              <a:t> of HANDS </a:t>
            </a:r>
            <a:r>
              <a:rPr lang="da-DK" dirty="0" err="1" smtClean="0"/>
              <a:t>tools</a:t>
            </a:r>
            <a:endParaRPr lang="da-DK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00118" y="714356"/>
            <a:ext cx="8229600" cy="2109788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HANDS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tools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consist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of:</a:t>
            </a:r>
          </a:p>
          <a:p>
            <a:pPr lvl="1" eaLnBrk="1" hangingPunct="1"/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The Back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server</a:t>
            </a:r>
          </a:p>
          <a:p>
            <a:pPr lvl="1" eaLnBrk="1" hangingPunct="1"/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designed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individually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by a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running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the smart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belonging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to a teenager.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203" y="3071810"/>
            <a:ext cx="641001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jekt 1"/>
          <p:cNvPicPr>
            <a:picLocks noChangeArrowheads="1"/>
          </p:cNvPicPr>
          <p:nvPr/>
        </p:nvPicPr>
        <p:blipFill>
          <a:blip r:embed="rId3" cstate="print"/>
          <a:srcRect l="-565" t="-414" r="-18" b="-304"/>
          <a:stretch>
            <a:fillRect/>
          </a:stretch>
        </p:blipFill>
        <p:spPr bwMode="auto">
          <a:xfrm>
            <a:off x="395536" y="432048"/>
            <a:ext cx="572412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7308304" y="332656"/>
            <a:ext cx="1584176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3600" dirty="0" err="1" smtClean="0">
                <a:latin typeface="Times New Roman" pitchFamily="18" charset="0"/>
                <a:cs typeface="Times New Roman" pitchFamily="18" charset="0"/>
              </a:rPr>
              <a:t>Ethical</a:t>
            </a:r>
            <a:r>
              <a:rPr lang="da-DK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a-DK" sz="3600" dirty="0" err="1" smtClean="0">
                <a:latin typeface="Times New Roman" pitchFamily="18" charset="0"/>
                <a:cs typeface="Times New Roman" pitchFamily="18" charset="0"/>
              </a:rPr>
              <a:t>Board</a:t>
            </a:r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43018" y="357166"/>
            <a:ext cx="5472122" cy="1071570"/>
          </a:xfrm>
        </p:spPr>
        <p:txBody>
          <a:bodyPr>
            <a:normAutofit fontScale="90000"/>
          </a:bodyPr>
          <a:lstStyle/>
          <a:p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Screen dumps  from the Back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server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54" y="1571612"/>
            <a:ext cx="5574384" cy="339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70843"/>
            <a:ext cx="4568826" cy="300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14998" cy="4525963"/>
          </a:xfrm>
        </p:spPr>
        <p:txBody>
          <a:bodyPr>
            <a:noAutofit/>
          </a:bodyPr>
          <a:lstStyle/>
          <a:p>
            <a:pPr marL="15875" indent="-15875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stick to HANDS values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One for each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5875" indent="-15875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 the smart phone the HANDS tools are  collected in one system, and one common interface, called the toolbox.</a:t>
            </a:r>
          </a:p>
          <a:p>
            <a:pPr marL="15875" indent="-15875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toolbox can be adapted to each teenager, so it might look different for each, may have different functionality available etc. </a:t>
            </a:r>
          </a:p>
        </p:txBody>
      </p:sp>
      <p:sp>
        <p:nvSpPr>
          <p:cNvPr id="17411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HANDS toolbox on the smart phone</a:t>
            </a:r>
          </a:p>
        </p:txBody>
      </p:sp>
      <p:pic>
        <p:nvPicPr>
          <p:cNvPr id="17412" name="Picture 21" descr="Splass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12938"/>
            <a:ext cx="261302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14998" cy="4525963"/>
          </a:xfrm>
        </p:spPr>
        <p:txBody>
          <a:bodyPr>
            <a:noAutofit/>
          </a:bodyPr>
          <a:lstStyle/>
          <a:p>
            <a:pPr marL="15875" indent="-15875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stick to HANDS values –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One for each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5875" indent="-15875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5875" indent="-15875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HANDS toolset can be updated from the Back Hands server to each phone belonging to each individual teenager. </a:t>
            </a:r>
          </a:p>
          <a:p>
            <a:pPr marL="15875" indent="-15875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2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HANDS toolbox on the smart phone</a:t>
            </a:r>
          </a:p>
        </p:txBody>
      </p:sp>
      <p:pic>
        <p:nvPicPr>
          <p:cNvPr id="17412" name="Picture 21" descr="SplassScre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912938"/>
            <a:ext cx="2613025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main menu : The Toolbox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/>
          </a:bodyPr>
          <a:lstStyle/>
          <a:p>
            <a:pPr marL="304800" indent="-304800" eaLnBrk="1" hangingPunct="1"/>
            <a:r>
              <a:rPr lang="en-US" dirty="0" smtClean="0"/>
              <a:t>From the Toolbox the teenager may </a:t>
            </a:r>
            <a:br>
              <a:rPr lang="en-US" dirty="0" smtClean="0"/>
            </a:br>
            <a:r>
              <a:rPr lang="en-US" dirty="0" smtClean="0"/>
              <a:t>navigate in order to perform different tasks:</a:t>
            </a:r>
          </a:p>
          <a:p>
            <a:pPr marL="304800" indent="-304800" eaLnBrk="1" hangingPunct="1">
              <a:buFont typeface="Arial" charset="0"/>
              <a:buAutoNum type="arabicPeriod"/>
            </a:pPr>
            <a:r>
              <a:rPr lang="en-US" dirty="0" smtClean="0"/>
              <a:t>Access any tool in his or her toolbox</a:t>
            </a:r>
          </a:p>
          <a:p>
            <a:pPr marL="304800" indent="-304800" eaLnBrk="1" hangingPunct="1">
              <a:buFont typeface="Arial" charset="0"/>
              <a:buAutoNum type="arabicPeriod"/>
            </a:pPr>
            <a:r>
              <a:rPr lang="en-US" dirty="0" smtClean="0"/>
              <a:t>Synchronize with server</a:t>
            </a:r>
          </a:p>
        </p:txBody>
      </p:sp>
      <p:pic>
        <p:nvPicPr>
          <p:cNvPr id="18436" name="Picture 4" descr="Main Me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419" y="1628775"/>
            <a:ext cx="2852737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Media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3" y="1725613"/>
            <a:ext cx="4195763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One can view the a media file associated </a:t>
            </a:r>
            <a:br>
              <a:rPr lang="en-US" dirty="0" smtClean="0"/>
            </a:br>
            <a:r>
              <a:rPr lang="en-US" dirty="0" smtClean="0"/>
              <a:t>with the appointment or a difficult situation. </a:t>
            </a:r>
          </a:p>
          <a:p>
            <a:pPr eaLnBrk="1" hangingPunct="1"/>
            <a:r>
              <a:rPr lang="en-US" dirty="0" smtClean="0"/>
              <a:t>Or edit more details on an appointment </a:t>
            </a:r>
            <a:br>
              <a:rPr lang="en-US" dirty="0" smtClean="0"/>
            </a:br>
            <a:r>
              <a:rPr lang="en-US" dirty="0" smtClean="0"/>
              <a:t>(below)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1510" name="Picture 5" descr="Add Appoint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0"/>
            <a:ext cx="2714612" cy="420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edia Task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000372"/>
            <a:ext cx="2418271" cy="374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43000" y="854075"/>
            <a:ext cx="7162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7900" indent="-977900" defTabSz="898525">
              <a:tabLst>
                <a:tab pos="352425" algn="l"/>
              </a:tabLst>
            </a:pPr>
            <a:r>
              <a:rPr lang="en-GB" sz="2800" b="1" dirty="0"/>
              <a:t>The HANDS toolset </a:t>
            </a:r>
          </a:p>
          <a:p>
            <a:pPr marL="977900" indent="-977900" defTabSz="898525">
              <a:tabLst>
                <a:tab pos="352425" algn="l"/>
              </a:tabLst>
            </a:pPr>
            <a:r>
              <a:rPr lang="en-GB" sz="2800" b="1" dirty="0"/>
              <a:t>The </a:t>
            </a:r>
            <a:r>
              <a:rPr lang="en-GB" sz="2800" b="1" dirty="0" smtClean="0"/>
              <a:t>functionality includes:</a:t>
            </a:r>
            <a:endParaRPr lang="en-GB" sz="2800" b="1" dirty="0"/>
          </a:p>
          <a:p>
            <a:pPr marL="977900" indent="-977900" defTabSz="898525">
              <a:tabLst>
                <a:tab pos="352425" algn="l"/>
              </a:tabLst>
            </a:pPr>
            <a:endParaRPr lang="en-GB" sz="2800" b="1" dirty="0"/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Handy Interactive Persuasive Diary (HIPD). </a:t>
            </a:r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Simple-Safe-Success Instructor (SSSI). </a:t>
            </a:r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Personal Trainer (TT)</a:t>
            </a:r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Individualiser (</a:t>
            </a:r>
            <a:r>
              <a:rPr lang="en-GB" sz="3200" dirty="0" err="1"/>
              <a:t>TIn</a:t>
            </a:r>
            <a:r>
              <a:rPr lang="en-GB" sz="3200" dirty="0"/>
              <a:t>)</a:t>
            </a:r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Sharing Point (</a:t>
            </a:r>
            <a:r>
              <a:rPr lang="en-GB" sz="3200" dirty="0" err="1"/>
              <a:t>SPo</a:t>
            </a:r>
            <a:r>
              <a:rPr lang="en-GB" sz="3200" dirty="0"/>
              <a:t>)</a:t>
            </a:r>
          </a:p>
          <a:p>
            <a:pPr marL="977900" indent="-977900" defTabSz="898525">
              <a:buFontTx/>
              <a:buAutoNum type="arabicPeriod"/>
              <a:tabLst>
                <a:tab pos="352425" algn="l"/>
              </a:tabLst>
            </a:pPr>
            <a:r>
              <a:rPr lang="en-GB" sz="3200" dirty="0"/>
              <a:t>The Credibility-o-Meter (</a:t>
            </a:r>
            <a:r>
              <a:rPr lang="en-GB" sz="3200" dirty="0" err="1"/>
              <a:t>CoMe</a:t>
            </a:r>
            <a:r>
              <a:rPr lang="en-GB" sz="3200" dirty="0"/>
              <a:t>)</a:t>
            </a:r>
            <a:endParaRPr lang="da-DK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85800" y="1600200"/>
            <a:ext cx="76962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31813" indent="-531813"/>
            <a:r>
              <a:rPr lang="en-US" sz="2800"/>
              <a:t>The aim of the HANDS project is to </a:t>
            </a:r>
          </a:p>
          <a:p>
            <a:pPr marL="531813" indent="-531813">
              <a:buFont typeface="Wingdings" pitchFamily="2" charset="2"/>
              <a:buChar char="q"/>
            </a:pPr>
            <a:r>
              <a:rPr lang="en-US" sz="2800"/>
              <a:t>study the potential of persuasive technology as a tool for helping young people with an autism diagnosis</a:t>
            </a:r>
          </a:p>
          <a:p>
            <a:pPr marL="531813" indent="-531813">
              <a:buFont typeface="Wingdings" pitchFamily="2" charset="2"/>
              <a:buChar char="q"/>
            </a:pPr>
            <a:r>
              <a:rPr lang="en-US" sz="2800"/>
              <a:t>develop mobile ICT solutions that will help young people with autism to become better integrated in society.</a:t>
            </a:r>
            <a:endParaRPr lang="da-DK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7696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sz="2400"/>
              <a:t>B.J. Fogg,</a:t>
            </a:r>
          </a:p>
          <a:p>
            <a:r>
              <a:rPr lang="da-DK" sz="2400" i="1"/>
              <a:t>Persuasive Technology: </a:t>
            </a:r>
            <a:br>
              <a:rPr lang="da-DK" sz="2400" i="1"/>
            </a:br>
            <a:r>
              <a:rPr lang="da-DK" sz="2400" i="1"/>
              <a:t>Using Computers to Change What We Think and Do</a:t>
            </a:r>
            <a:r>
              <a:rPr lang="da-DK" sz="2400"/>
              <a:t>,</a:t>
            </a:r>
          </a:p>
          <a:p>
            <a:r>
              <a:rPr lang="da-DK" sz="2400"/>
              <a:t>2003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0195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937125" y="1865313"/>
            <a:ext cx="35972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a-DK" sz="2000"/>
              <a:t>For purposes of captology, I define persuasion as an attempt to change attidues or behaviors or both (without coercion or deception).</a:t>
            </a:r>
          </a:p>
          <a:p>
            <a:endParaRPr lang="da-DK" sz="2000"/>
          </a:p>
          <a:p>
            <a:r>
              <a:rPr lang="da-DK" sz="2000"/>
              <a:t>Captology focuses on attitude or behavior change resulting from human-computer-interaction (HCI).</a:t>
            </a:r>
          </a:p>
          <a:p>
            <a:endParaRPr lang="da-DK" sz="2000"/>
          </a:p>
          <a:p>
            <a:r>
              <a:rPr lang="da-DK" sz="2000"/>
              <a:t>p.20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371600" y="1676400"/>
            <a:ext cx="7239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indent="-800100">
              <a:buFontTx/>
              <a:buAutoNum type="arabicPeriod"/>
            </a:pPr>
            <a:r>
              <a:rPr lang="en-GB" sz="3200"/>
              <a:t>Young people with autism is a vulnerable group. This may give rise to ethical problems.</a:t>
            </a:r>
          </a:p>
          <a:p>
            <a:pPr marL="800100" indent="-800100">
              <a:buFontTx/>
              <a:buAutoNum type="arabicPeriod"/>
            </a:pPr>
            <a:r>
              <a:rPr lang="en-GB" sz="3200"/>
              <a:t>How should the persuasive intent be communicated to the young people?</a:t>
            </a:r>
          </a:p>
          <a:p>
            <a:pPr marL="800100" indent="-800100">
              <a:buFontTx/>
              <a:buAutoNum type="arabicPeriod"/>
            </a:pPr>
            <a:r>
              <a:rPr lang="en-GB" sz="3200"/>
              <a:t>How should we handle the possibility of unintended outcomes?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7900" indent="-977900" defTabSz="898525">
              <a:tabLst>
                <a:tab pos="352425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Some ethical questions in HANDS</a:t>
            </a:r>
          </a:p>
          <a:p>
            <a:pPr marL="977900" indent="-977900" defTabSz="898525">
              <a:tabLst>
                <a:tab pos="352425" algn="l"/>
              </a:tabLst>
            </a:pP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71475" indent="-371475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informed consent realistic from teenagers with autism</a:t>
            </a:r>
            <a:endParaRPr lang="da-DK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71475" indent="-371475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much persuasion is acceptable? When will in become manipulation?</a:t>
            </a:r>
            <a:endParaRPr lang="da-DK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71475" indent="-371475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kinds of surveillance of activities and locations are acceptable?</a:t>
            </a:r>
            <a:endParaRPr lang="da-DK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71475" indent="-371475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should person sensitive data stored on the server be treated? Who should have access? When?</a:t>
            </a:r>
            <a:endParaRPr lang="da-DK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71475" indent="-371475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is acceptable to use social software like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as an integrated part of the Hands tools? How should we take care of the risks?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44624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7900" indent="-977900" defTabSz="898525">
              <a:tabLst>
                <a:tab pos="352425" algn="l"/>
              </a:tabLst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Some ethical questions in HANDS</a:t>
            </a:r>
          </a:p>
          <a:p>
            <a:pPr marL="977900" indent="-977900" defTabSz="898525">
              <a:tabLst>
                <a:tab pos="352425" algn="l"/>
              </a:tabLst>
            </a:pP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71475" indent="-371475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it unethical to take the tools from a teenager for research purposes i.e. as part of the research design?</a:t>
            </a:r>
            <a:endParaRPr lang="da-DK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71475" indent="-371475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there ethical problems in terminating the server function?</a:t>
            </a:r>
          </a:p>
          <a:p>
            <a:pPr marL="371475" indent="-371475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Who is morally responsible if some of the Hands tools turn out to be harmful for some of the teenagers involved in the project? – The teenager, teacher, the school, the software houses, the designers at partner universities, the Hands consortium? 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jekt 1"/>
          <p:cNvPicPr>
            <a:picLocks noChangeArrowheads="1"/>
          </p:cNvPicPr>
          <p:nvPr/>
        </p:nvPicPr>
        <p:blipFill>
          <a:blip r:embed="rId3" cstate="print"/>
          <a:srcRect l="-565" t="-414" r="-18" b="-304"/>
          <a:stretch>
            <a:fillRect/>
          </a:stretch>
        </p:blipFill>
        <p:spPr bwMode="auto">
          <a:xfrm>
            <a:off x="395536" y="44624"/>
            <a:ext cx="640871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boks 3"/>
          <p:cNvSpPr txBox="1"/>
          <p:nvPr/>
        </p:nvSpPr>
        <p:spPr>
          <a:xfrm>
            <a:off x="7164288" y="566678"/>
            <a:ext cx="158417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3600" dirty="0" err="1" smtClean="0">
                <a:latin typeface="Times New Roman" pitchFamily="18" charset="0"/>
                <a:cs typeface="Times New Roman" pitchFamily="18" charset="0"/>
              </a:rPr>
              <a:t>Ethical</a:t>
            </a:r>
            <a:r>
              <a:rPr lang="da-DK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a-DK" sz="3600" dirty="0" err="1" smtClean="0">
                <a:latin typeface="Times New Roman" pitchFamily="18" charset="0"/>
                <a:cs typeface="Times New Roman" pitchFamily="18" charset="0"/>
              </a:rPr>
              <a:t>Board</a:t>
            </a:r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a-D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51520" y="5301208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simple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ethical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. But it is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to have a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debate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ethical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challenges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among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all partners in the </a:t>
            </a:r>
            <a:r>
              <a:rPr lang="da-DK" sz="2800" dirty="0" err="1" smtClean="0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da-DK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371600" y="1676400"/>
            <a:ext cx="7239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200" dirty="0" smtClean="0"/>
              <a:t>Further readings:</a:t>
            </a:r>
            <a:endParaRPr lang="en-GB" sz="3200" dirty="0"/>
          </a:p>
          <a:p>
            <a:r>
              <a:rPr lang="da-DK" sz="3200" dirty="0"/>
              <a:t>http://hands-project.eu/</a:t>
            </a:r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222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1520" y="620688"/>
            <a:ext cx="842493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b="1" dirty="0" smtClean="0"/>
              <a:t>Problems regarding informed consent:</a:t>
            </a:r>
          </a:p>
          <a:p>
            <a:endParaRPr lang="en-GB" sz="3200" dirty="0"/>
          </a:p>
          <a:p>
            <a:r>
              <a:rPr lang="en-GB" sz="3200" dirty="0" smtClean="0"/>
              <a:t>What is informed consent?</a:t>
            </a:r>
          </a:p>
          <a:p>
            <a:endParaRPr lang="en-GB" sz="3200" dirty="0"/>
          </a:p>
          <a:p>
            <a:r>
              <a:rPr lang="en-GB" sz="3200" dirty="0" smtClean="0"/>
              <a:t>Who should be asked to give informed consent?</a:t>
            </a:r>
          </a:p>
          <a:p>
            <a:endParaRPr lang="en-GB" sz="3200" dirty="0"/>
          </a:p>
          <a:p>
            <a:r>
              <a:rPr lang="en-GB" sz="3200" dirty="0" smtClean="0"/>
              <a:t>In which cases?</a:t>
            </a:r>
          </a:p>
          <a:p>
            <a:endParaRPr lang="en-GB" sz="3200" dirty="0"/>
          </a:p>
          <a:p>
            <a:r>
              <a:rPr lang="en-GB" sz="3200" dirty="0" smtClean="0"/>
              <a:t>Meta-consent?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296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1520" y="620688"/>
            <a:ext cx="84249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b="1" dirty="0" smtClean="0"/>
              <a:t>Problems regarding ethical boards and panels:</a:t>
            </a:r>
          </a:p>
          <a:p>
            <a:endParaRPr lang="en-GB" sz="3200" dirty="0"/>
          </a:p>
          <a:p>
            <a:r>
              <a:rPr lang="en-GB" sz="3200" dirty="0" smtClean="0"/>
              <a:t>Who should be members of the panel, the board?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66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1520" y="620688"/>
            <a:ext cx="84249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b="1" dirty="0" smtClean="0"/>
              <a:t>Problems regarding ethical boards and panels:</a:t>
            </a:r>
          </a:p>
          <a:p>
            <a:endParaRPr lang="en-GB" sz="3200" dirty="0"/>
          </a:p>
          <a:p>
            <a:r>
              <a:rPr lang="en-GB" sz="3200" dirty="0" smtClean="0"/>
              <a:t>Who should be members of the panel, the board?</a:t>
            </a:r>
          </a:p>
          <a:p>
            <a:endParaRPr lang="en-GB" sz="3200" dirty="0"/>
          </a:p>
          <a:p>
            <a:r>
              <a:rPr lang="en-GB" sz="3200" dirty="0" smtClean="0"/>
              <a:t>What authority should the board/panel be given?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450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1520" y="620688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b="1" dirty="0" smtClean="0"/>
              <a:t>Problems regarding ethical boards and panels:</a:t>
            </a:r>
          </a:p>
          <a:p>
            <a:endParaRPr lang="en-GB" sz="3200" dirty="0"/>
          </a:p>
          <a:p>
            <a:r>
              <a:rPr lang="en-GB" sz="3200" dirty="0" smtClean="0"/>
              <a:t>Who should be members of the panel, the board?</a:t>
            </a:r>
          </a:p>
          <a:p>
            <a:endParaRPr lang="en-GB" sz="3200" dirty="0"/>
          </a:p>
          <a:p>
            <a:r>
              <a:rPr lang="en-GB" sz="3200" dirty="0" smtClean="0"/>
              <a:t>What authority should the board/panel be given?</a:t>
            </a:r>
          </a:p>
          <a:p>
            <a:endParaRPr lang="en-GB" sz="3200" dirty="0"/>
          </a:p>
          <a:p>
            <a:r>
              <a:rPr lang="en-GB" sz="3200" dirty="0"/>
              <a:t>To what extent can ethical issues be discussed rationally?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66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65" name="Group 81"/>
          <p:cNvGraphicFramePr>
            <a:graphicFrameLocks noGrp="1"/>
          </p:cNvGraphicFramePr>
          <p:nvPr>
            <p:ph idx="1"/>
          </p:nvPr>
        </p:nvGraphicFramePr>
        <p:xfrm>
          <a:off x="0" y="152400"/>
          <a:ext cx="9144000" cy="6492240"/>
        </p:xfrm>
        <a:graphic>
          <a:graphicData uri="http://schemas.openxmlformats.org/drawingml/2006/table">
            <a:tbl>
              <a:tblPr/>
              <a:tblGrid>
                <a:gridCol w="1416050"/>
                <a:gridCol w="1716088"/>
                <a:gridCol w="2147887"/>
                <a:gridCol w="2360613"/>
                <a:gridCol w="1503362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Participant acronym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Participant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name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Role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AAU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Aalborg University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Research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(Coordinator)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Denmark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WIDK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Wirtek A/S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Dissemination/</a:t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marketing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Denmark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WIRU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Wirtek S.R.L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Implementation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Romania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EDV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Edvantage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Requirements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Norway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ELTE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Eötvös Loránd University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Research (psych.)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Hungary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LSBU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London South Bank University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Research (teaching)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UK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NAS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Helen Allison School, NAS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 user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UK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EGE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Egebakken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 user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Denmark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SV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Svedenskolan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 user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Sweden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AF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Autism Foundation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 user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Hungary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4249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600" dirty="0" err="1" smtClean="0"/>
              <a:t>Gerdes</a:t>
            </a:r>
            <a:r>
              <a:rPr lang="en-GB" sz="1600" dirty="0"/>
              <a:t>, A., &amp; Øhrstrøm, P. (2015). Issues in robot ethics seen through the lens of a moral </a:t>
            </a:r>
            <a:r>
              <a:rPr lang="en-GB" sz="1600" dirty="0" smtClean="0"/>
              <a:t>Turing </a:t>
            </a:r>
            <a:r>
              <a:rPr lang="en-GB" sz="1600" dirty="0"/>
              <a:t>Test. Journal of Information, Communication and Ethics in Society, 13(2), 98-109. </a:t>
            </a:r>
          </a:p>
          <a:p>
            <a:endParaRPr lang="en-GB" sz="1600" dirty="0"/>
          </a:p>
          <a:p>
            <a:r>
              <a:rPr lang="en-GB" sz="1600" dirty="0"/>
              <a:t>Aagaard, M., &amp; Øhrstrøm, P. (2012). Developing Persuasive Technology for ASD </a:t>
            </a:r>
            <a:r>
              <a:rPr lang="en-GB" sz="1600" dirty="0" smtClean="0"/>
              <a:t>Challenged Teenagers</a:t>
            </a:r>
            <a:r>
              <a:rPr lang="en-GB" sz="1600" dirty="0"/>
              <a:t>. </a:t>
            </a:r>
            <a:r>
              <a:rPr lang="en-GB" sz="1600" dirty="0" smtClean="0"/>
              <a:t>In </a:t>
            </a:r>
            <a:r>
              <a:rPr lang="en-GB" sz="1600" dirty="0"/>
              <a:t>Persuasive Technology: Design for Health and Safety: 7th International </a:t>
            </a:r>
            <a:r>
              <a:rPr lang="en-GB" sz="1600" dirty="0" smtClean="0"/>
              <a:t>Conference</a:t>
            </a:r>
            <a:r>
              <a:rPr lang="en-GB" sz="1600" dirty="0"/>
              <a:t>, PERSUASIVE 2012, Linköping, Sweden, June 6-8, 2012. Proceedings. (Vol. 7284, </a:t>
            </a:r>
            <a:r>
              <a:rPr lang="en-GB" sz="1600" dirty="0" smtClean="0"/>
              <a:t> 67-78</a:t>
            </a:r>
            <a:r>
              <a:rPr lang="en-GB" sz="1600" dirty="0"/>
              <a:t>). Springer Publishing Company. (Lecture Notes in Computer Science; Nr. 7284). </a:t>
            </a:r>
          </a:p>
          <a:p>
            <a:endParaRPr lang="en-GB" sz="1600" dirty="0"/>
          </a:p>
          <a:p>
            <a:r>
              <a:rPr lang="en-GB" sz="1600" dirty="0"/>
              <a:t>Øhrstrøm, P. (2011). Helping Autism-diagnosed Teenagers Navigate and Develop Socially Using </a:t>
            </a:r>
          </a:p>
          <a:p>
            <a:r>
              <a:rPr lang="en-GB" sz="1600" dirty="0" smtClean="0"/>
              <a:t>E-learning </a:t>
            </a:r>
            <a:r>
              <a:rPr lang="en-GB" sz="1600" dirty="0"/>
              <a:t>Based on Mobile Persuasion. International Review of Research in Open and Distance </a:t>
            </a:r>
            <a:r>
              <a:rPr lang="en-GB" sz="1600" dirty="0" smtClean="0"/>
              <a:t>Learning</a:t>
            </a:r>
            <a:r>
              <a:rPr lang="en-GB" sz="1600" dirty="0"/>
              <a:t>, 12(4), 54-71. </a:t>
            </a:r>
          </a:p>
          <a:p>
            <a:endParaRPr lang="en-GB" sz="1600" dirty="0"/>
          </a:p>
          <a:p>
            <a:r>
              <a:rPr lang="en-GB" sz="1600" dirty="0" err="1"/>
              <a:t>Gerdes</a:t>
            </a:r>
            <a:r>
              <a:rPr lang="en-GB" sz="1600" dirty="0"/>
              <a:t>, A., &amp; Øhrstrøm, P. (2011). The Role of Credibility In the Design of Mobile Solutions </a:t>
            </a:r>
          </a:p>
          <a:p>
            <a:r>
              <a:rPr lang="en-GB" sz="1600" dirty="0" smtClean="0"/>
              <a:t>To </a:t>
            </a:r>
            <a:r>
              <a:rPr lang="en-GB" sz="1600" dirty="0"/>
              <a:t>Enhance the Social Skill-Set of Teenagers Diagnosed with Autism. Journal of Information, </a:t>
            </a:r>
          </a:p>
          <a:p>
            <a:r>
              <a:rPr lang="en-GB" sz="1600" dirty="0" smtClean="0"/>
              <a:t>Communication </a:t>
            </a:r>
            <a:r>
              <a:rPr lang="en-GB" sz="1600" dirty="0"/>
              <a:t>and Ethics in Society, 9(4), 253-264. DOI: 10.1108/14779961111191057</a:t>
            </a:r>
          </a:p>
          <a:p>
            <a:endParaRPr lang="en-GB" sz="1600" dirty="0"/>
          </a:p>
          <a:p>
            <a:r>
              <a:rPr lang="en-GB" sz="1600" dirty="0"/>
              <a:t>Øhrstrøm, P., &amp; </a:t>
            </a:r>
            <a:r>
              <a:rPr lang="en-GB" sz="1600" dirty="0" err="1"/>
              <a:t>Dyhrberg</a:t>
            </a:r>
            <a:r>
              <a:rPr lang="en-GB" sz="1600" dirty="0"/>
              <a:t>, J. (2007). Ethical problems inherent in psychological research </a:t>
            </a:r>
          </a:p>
          <a:p>
            <a:r>
              <a:rPr lang="en-GB" sz="1600" dirty="0" smtClean="0"/>
              <a:t>based </a:t>
            </a:r>
            <a:r>
              <a:rPr lang="en-GB" sz="1600" dirty="0"/>
              <a:t>on internet communication as stored information. Theoretical Medicine and Bioethics, 28(3), 221-241. </a:t>
            </a:r>
          </a:p>
          <a:p>
            <a:endParaRPr lang="en-GB" sz="1600" dirty="0"/>
          </a:p>
          <a:p>
            <a:r>
              <a:rPr lang="en-GB" sz="1600" dirty="0"/>
              <a:t>Jespersen, J. L., Albrechtslund, A., Øhrstrøm, P., </a:t>
            </a:r>
            <a:r>
              <a:rPr lang="en-GB" sz="1600" dirty="0" err="1"/>
              <a:t>Hasle</a:t>
            </a:r>
            <a:r>
              <a:rPr lang="en-GB" sz="1600" dirty="0"/>
              <a:t>., P. F. V., &amp; </a:t>
            </a:r>
            <a:r>
              <a:rPr lang="en-GB" sz="1600" dirty="0" err="1"/>
              <a:t>Albretsen</a:t>
            </a:r>
            <a:r>
              <a:rPr lang="en-GB" sz="1600" dirty="0"/>
              <a:t>, J. (2007). </a:t>
            </a:r>
            <a:r>
              <a:rPr lang="en-GB" sz="1600" dirty="0" smtClean="0"/>
              <a:t> Surveillance</a:t>
            </a:r>
            <a:r>
              <a:rPr lang="en-GB" sz="1600" dirty="0"/>
              <a:t>, Persuasion, and </a:t>
            </a:r>
            <a:r>
              <a:rPr lang="en-GB" sz="1600" dirty="0" err="1"/>
              <a:t>Panopticon</a:t>
            </a:r>
            <a:r>
              <a:rPr lang="en-GB" sz="1600" dirty="0"/>
              <a:t>. I Y. de </a:t>
            </a:r>
            <a:r>
              <a:rPr lang="en-GB" sz="1600" dirty="0" err="1"/>
              <a:t>Kort</a:t>
            </a:r>
            <a:r>
              <a:rPr lang="en-GB" sz="1600" dirty="0"/>
              <a:t>, W. </a:t>
            </a:r>
            <a:r>
              <a:rPr lang="en-GB" sz="1600" dirty="0" err="1"/>
              <a:t>IJsselsteijn</a:t>
            </a:r>
            <a:r>
              <a:rPr lang="en-GB" sz="1600" dirty="0"/>
              <a:t>, C. </a:t>
            </a:r>
            <a:r>
              <a:rPr lang="en-GB" sz="1600" dirty="0" err="1"/>
              <a:t>Midden</a:t>
            </a:r>
            <a:r>
              <a:rPr lang="en-GB" sz="1600" dirty="0"/>
              <a:t>, B. E., &amp; </a:t>
            </a:r>
            <a:r>
              <a:rPr lang="en-GB" sz="1600" dirty="0" smtClean="0"/>
              <a:t>B</a:t>
            </a:r>
            <a:r>
              <a:rPr lang="en-GB" sz="1600" dirty="0"/>
              <a:t>. J. </a:t>
            </a:r>
            <a:r>
              <a:rPr lang="en-GB" sz="1600" dirty="0" err="1"/>
              <a:t>Fogg</a:t>
            </a:r>
            <a:r>
              <a:rPr lang="en-GB" sz="1600" dirty="0"/>
              <a:t> (red.), Persuasive Technology: Second International Conference on Persuasive </a:t>
            </a:r>
          </a:p>
          <a:p>
            <a:r>
              <a:rPr lang="en-GB" sz="1600" dirty="0" smtClean="0"/>
              <a:t>Technology</a:t>
            </a:r>
            <a:r>
              <a:rPr lang="en-GB" sz="1600" dirty="0"/>
              <a:t>, PERSUASIVE 2007 : Revised Selected </a:t>
            </a:r>
            <a:r>
              <a:rPr lang="en-GB" sz="1600" dirty="0" smtClean="0"/>
              <a:t>Papers, pp. </a:t>
            </a:r>
            <a:r>
              <a:rPr lang="en-GB" sz="1600" dirty="0"/>
              <a:t>109-120). IEEE Computer Society </a:t>
            </a:r>
          </a:p>
          <a:p>
            <a:r>
              <a:rPr lang="en-GB" sz="1600" dirty="0" smtClean="0"/>
              <a:t>Press</a:t>
            </a:r>
            <a:r>
              <a:rPr lang="en-GB" sz="1600" dirty="0"/>
              <a:t>. (Lecture Notes in Computer Science, Vol. 4744/2007</a:t>
            </a:r>
            <a:r>
              <a:rPr lang="en-GB" sz="1600" dirty="0" smtClean="0"/>
              <a:t>).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542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850651"/>
              </p:ext>
            </p:extLst>
          </p:nvPr>
        </p:nvGraphicFramePr>
        <p:xfrm>
          <a:off x="1691680" y="107057"/>
          <a:ext cx="5112568" cy="661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3886174" imgH="5029097" progId="AcroExch.Document.DC">
                  <p:embed/>
                </p:oleObj>
              </mc:Choice>
              <mc:Fallback>
                <p:oleObj name="Acrobat Document" r:id="rId4" imgW="3886174" imgH="50290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107057"/>
                        <a:ext cx="5112568" cy="661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5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047055"/>
              </p:ext>
            </p:extLst>
          </p:nvPr>
        </p:nvGraphicFramePr>
        <p:xfrm>
          <a:off x="1691680" y="107057"/>
          <a:ext cx="5112568" cy="661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4" imgW="3886174" imgH="5029097" progId="AcroExch.Document.DC">
                  <p:embed/>
                </p:oleObj>
              </mc:Choice>
              <mc:Fallback>
                <p:oleObj name="Acrobat Document" r:id="rId4" imgW="3886174" imgH="50290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1680" y="107057"/>
                        <a:ext cx="5112568" cy="6616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82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da-DK"/>
              <a:t>The HANDS – Consortium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677988"/>
            <a:ext cx="7812087" cy="51800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016" y="116632"/>
            <a:ext cx="88924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7900" indent="-977900" defTabSz="898525">
              <a:tabLst>
                <a:tab pos="352425" algn="l"/>
              </a:tabLst>
            </a:pPr>
            <a:r>
              <a:rPr lang="da-DK" sz="3600" dirty="0" smtClean="0"/>
              <a:t>Participants in </a:t>
            </a:r>
            <a:r>
              <a:rPr lang="da-DK" sz="3600" dirty="0" err="1" smtClean="0"/>
              <a:t>Hands</a:t>
            </a:r>
            <a:r>
              <a:rPr lang="da-DK" sz="3600" dirty="0" smtClean="0"/>
              <a:t>:</a:t>
            </a:r>
          </a:p>
          <a:p>
            <a:pPr marL="977900" indent="-977900" defTabSz="898525">
              <a:tabLst>
                <a:tab pos="352425" algn="l"/>
              </a:tabLst>
            </a:pPr>
            <a:endParaRPr lang="da-DK" sz="3600" dirty="0" smtClean="0"/>
          </a:p>
          <a:p>
            <a:pPr marL="977900" indent="-977900" defTabSz="898525">
              <a:tabLst>
                <a:tab pos="352425" algn="l"/>
              </a:tabLst>
            </a:pPr>
            <a:r>
              <a:rPr lang="da-DK" sz="3600" dirty="0" err="1" smtClean="0"/>
              <a:t>About</a:t>
            </a:r>
            <a:r>
              <a:rPr lang="da-DK" sz="3600" dirty="0" smtClean="0"/>
              <a:t> 60 teenagers </a:t>
            </a:r>
            <a:r>
              <a:rPr lang="da-DK" sz="3600" dirty="0" err="1" smtClean="0"/>
              <a:t>with</a:t>
            </a:r>
            <a:r>
              <a:rPr lang="da-DK" sz="3600" dirty="0" smtClean="0"/>
              <a:t> </a:t>
            </a:r>
            <a:r>
              <a:rPr lang="da-DK" sz="3600" dirty="0" err="1" smtClean="0"/>
              <a:t>autism</a:t>
            </a:r>
            <a:r>
              <a:rPr lang="da-DK" sz="3600" dirty="0" smtClean="0"/>
              <a:t> at </a:t>
            </a:r>
            <a:r>
              <a:rPr lang="da-DK" sz="3600" dirty="0" err="1" smtClean="0"/>
              <a:t>four</a:t>
            </a:r>
            <a:r>
              <a:rPr lang="da-DK" sz="3600" dirty="0" smtClean="0"/>
              <a:t> </a:t>
            </a:r>
            <a:r>
              <a:rPr lang="da-DK" sz="3600" dirty="0" err="1" smtClean="0"/>
              <a:t>schools</a:t>
            </a:r>
            <a:r>
              <a:rPr lang="da-DK" sz="3600" dirty="0" smtClean="0"/>
              <a:t> in </a:t>
            </a:r>
            <a:r>
              <a:rPr lang="da-DK" sz="3600" dirty="0" err="1" smtClean="0"/>
              <a:t>four</a:t>
            </a:r>
            <a:r>
              <a:rPr lang="da-DK" sz="3600" dirty="0" smtClean="0"/>
              <a:t> </a:t>
            </a:r>
            <a:r>
              <a:rPr lang="da-DK" sz="3600" dirty="0" err="1" smtClean="0"/>
              <a:t>countries</a:t>
            </a:r>
            <a:r>
              <a:rPr lang="da-DK" sz="3600" dirty="0" smtClean="0"/>
              <a:t> – and the </a:t>
            </a:r>
            <a:r>
              <a:rPr lang="da-DK" sz="3600" dirty="0" err="1" smtClean="0"/>
              <a:t>parents</a:t>
            </a:r>
            <a:r>
              <a:rPr lang="da-DK" sz="3600" dirty="0" smtClean="0"/>
              <a:t> of the </a:t>
            </a:r>
            <a:r>
              <a:rPr lang="da-DK" sz="3600" dirty="0" err="1" smtClean="0"/>
              <a:t>these</a:t>
            </a:r>
            <a:r>
              <a:rPr lang="da-DK" sz="3600" dirty="0" smtClean="0"/>
              <a:t> teenagers.</a:t>
            </a:r>
          </a:p>
          <a:p>
            <a:pPr marL="977900" indent="-977900" defTabSz="898525">
              <a:tabLst>
                <a:tab pos="352425" algn="l"/>
              </a:tabLst>
            </a:pPr>
            <a:r>
              <a:rPr lang="da-DK" sz="3600" dirty="0" err="1" smtClean="0"/>
              <a:t>Teachers</a:t>
            </a:r>
            <a:r>
              <a:rPr lang="da-DK" sz="3600" dirty="0" smtClean="0"/>
              <a:t> at </a:t>
            </a:r>
            <a:r>
              <a:rPr lang="da-DK" sz="3600" dirty="0" err="1" smtClean="0"/>
              <a:t>four</a:t>
            </a:r>
            <a:r>
              <a:rPr lang="da-DK" sz="3600" dirty="0" smtClean="0"/>
              <a:t> </a:t>
            </a:r>
            <a:r>
              <a:rPr lang="da-DK" sz="3600" dirty="0" err="1" smtClean="0"/>
              <a:t>schools</a:t>
            </a:r>
            <a:r>
              <a:rPr lang="da-DK" sz="3600" dirty="0" smtClean="0"/>
              <a:t> for teenagers </a:t>
            </a:r>
            <a:r>
              <a:rPr lang="da-DK" sz="3600" dirty="0" err="1" smtClean="0"/>
              <a:t>with</a:t>
            </a:r>
            <a:r>
              <a:rPr lang="da-DK" sz="3600" dirty="0" smtClean="0"/>
              <a:t> </a:t>
            </a:r>
            <a:r>
              <a:rPr lang="da-DK" sz="3600" dirty="0" err="1" smtClean="0"/>
              <a:t>autism</a:t>
            </a:r>
            <a:r>
              <a:rPr lang="da-DK" sz="3600" dirty="0" smtClean="0"/>
              <a:t>.</a:t>
            </a:r>
          </a:p>
          <a:p>
            <a:pPr marL="977900" indent="-977900" defTabSz="898525">
              <a:tabLst>
                <a:tab pos="352425" algn="l"/>
              </a:tabLst>
            </a:pPr>
            <a:r>
              <a:rPr lang="da-DK" sz="3600" dirty="0" err="1" smtClean="0"/>
              <a:t>Reseachers</a:t>
            </a:r>
            <a:r>
              <a:rPr lang="da-DK" sz="3600" dirty="0" smtClean="0"/>
              <a:t> at </a:t>
            </a:r>
            <a:r>
              <a:rPr lang="da-DK" sz="3600" dirty="0" err="1" smtClean="0"/>
              <a:t>three</a:t>
            </a:r>
            <a:r>
              <a:rPr lang="da-DK" sz="3600" dirty="0" smtClean="0"/>
              <a:t> </a:t>
            </a:r>
            <a:r>
              <a:rPr lang="da-DK" sz="3600" dirty="0" err="1" smtClean="0"/>
              <a:t>universities</a:t>
            </a:r>
            <a:r>
              <a:rPr lang="da-DK" sz="3600" dirty="0" smtClean="0"/>
              <a:t> (Budapest, London and Aalborg).</a:t>
            </a:r>
          </a:p>
          <a:p>
            <a:pPr marL="977900" indent="-977900" defTabSz="898525">
              <a:tabLst>
                <a:tab pos="352425" algn="l"/>
              </a:tabLst>
            </a:pPr>
            <a:r>
              <a:rPr lang="da-DK" sz="3600" dirty="0" smtClean="0"/>
              <a:t>System developers and programmers at 3 software houses.</a:t>
            </a:r>
          </a:p>
          <a:p>
            <a:pPr marL="977900" indent="-977900" defTabSz="898525">
              <a:tabLst>
                <a:tab pos="352425" algn="l"/>
              </a:tabLst>
            </a:pPr>
            <a:endParaRPr lang="da-D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44016" y="116632"/>
            <a:ext cx="889248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6350" defTabSz="898525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Joe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 is 17 years old, high IQ, with autism, participates in the Hands program.</a:t>
            </a:r>
          </a:p>
          <a:p>
            <a:pPr indent="6350" defTabSz="898525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In co-operation with Joe, his teacher has made several Hands tools, which he can run on his smart phone:</a:t>
            </a:r>
          </a:p>
          <a:p>
            <a:pPr indent="6350" defTabSz="898525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	Not to get lost</a:t>
            </a:r>
          </a:p>
          <a:p>
            <a:pPr indent="6350" defTabSz="898525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	Not to get angry in the bus</a:t>
            </a:r>
          </a:p>
          <a:p>
            <a:pPr indent="6350" defTabSz="898525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Under consideration:</a:t>
            </a:r>
          </a:p>
          <a:p>
            <a:pPr indent="6350" defTabSz="898525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	Not to get into racism</a:t>
            </a:r>
          </a:p>
          <a:p>
            <a:pPr indent="6350" defTabSz="898525"/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The tools are very helpful for Joe. The use of the tools is stored on the server and gives his teacher useful information.</a:t>
            </a:r>
          </a:p>
          <a:p>
            <a:pPr marL="977900" indent="-977900" defTabSz="898525">
              <a:tabLst>
                <a:tab pos="352425" algn="l"/>
              </a:tabLst>
            </a:pPr>
            <a:endParaRPr lang="da-DK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00034" y="3214686"/>
            <a:ext cx="328614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at a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autism</a:t>
            </a:r>
            <a:endParaRPr lang="da-DK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786446" y="3214686"/>
            <a:ext cx="3143272" cy="20621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Teenager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autism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IQ</a:t>
            </a:r>
            <a:endParaRPr lang="da-D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øjre-venstrepil 5"/>
          <p:cNvSpPr/>
          <p:nvPr/>
        </p:nvSpPr>
        <p:spPr>
          <a:xfrm>
            <a:off x="3857620" y="4143380"/>
            <a:ext cx="1771052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00034" y="3214686"/>
            <a:ext cx="328614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at a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autism</a:t>
            </a:r>
            <a:endParaRPr lang="da-DK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786446" y="3214686"/>
            <a:ext cx="3143272" cy="20621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Teenager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autism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IQ</a:t>
            </a:r>
            <a:endParaRPr lang="da-D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øjre-venstrepil 5"/>
          <p:cNvSpPr/>
          <p:nvPr/>
        </p:nvSpPr>
        <p:spPr>
          <a:xfrm>
            <a:off x="3857620" y="4143380"/>
            <a:ext cx="1771052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929058" y="3286124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Persuasive</a:t>
            </a:r>
            <a:endParaRPr lang="da-DK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00034" y="3214686"/>
            <a:ext cx="328614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working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at a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school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young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autism</a:t>
            </a:r>
            <a:endParaRPr lang="da-DK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786446" y="3214686"/>
            <a:ext cx="3143272" cy="20621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Teenager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autism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IQ</a:t>
            </a:r>
            <a:endParaRPr lang="da-D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øjre-venstrepil 5"/>
          <p:cNvSpPr/>
          <p:nvPr/>
        </p:nvSpPr>
        <p:spPr>
          <a:xfrm>
            <a:off x="3857620" y="4143380"/>
            <a:ext cx="1771052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3428992" y="285728"/>
            <a:ext cx="278608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Hands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toolset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da-DK" sz="3200" dirty="0" err="1" smtClean="0"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 at the server</a:t>
            </a:r>
            <a:endParaRPr lang="da-D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3929058" y="3286124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Persuasive</a:t>
            </a:r>
            <a:endParaRPr lang="da-DK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endParaRPr lang="da-D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edadgående pil 9"/>
          <p:cNvSpPr/>
          <p:nvPr/>
        </p:nvSpPr>
        <p:spPr>
          <a:xfrm>
            <a:off x="4643438" y="1857364"/>
            <a:ext cx="428628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1363</Words>
  <Application>Microsoft Office PowerPoint</Application>
  <PresentationFormat>Skærmshow (4:3)</PresentationFormat>
  <Paragraphs>233</Paragraphs>
  <Slides>32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32</vt:i4>
      </vt:variant>
    </vt:vector>
  </HeadingPairs>
  <TitlesOfParts>
    <vt:vector size="34" baseType="lpstr">
      <vt:lpstr>Kontortema</vt:lpstr>
      <vt:lpstr>Acrobat Document</vt:lpstr>
      <vt:lpstr>PowerPoint-præsentation</vt:lpstr>
      <vt:lpstr>PowerPoint-præsentation</vt:lpstr>
      <vt:lpstr>PowerPoint-præsentation</vt:lpstr>
      <vt:lpstr>The HANDS – Consortium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Overview of HANDS tools</vt:lpstr>
      <vt:lpstr>PowerPoint-præsentation</vt:lpstr>
      <vt:lpstr>Screen dumps  from the Back Hands server</vt:lpstr>
      <vt:lpstr>HANDS toolbox on the smart phone</vt:lpstr>
      <vt:lpstr>HANDS toolbox on the smart phone</vt:lpstr>
      <vt:lpstr>The main menu : The Toolbox</vt:lpstr>
      <vt:lpstr>Media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Aalborg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Peter Øhrstrøm</dc:creator>
  <cp:lastModifiedBy>Peter Øhrstrøm</cp:lastModifiedBy>
  <cp:revision>61</cp:revision>
  <dcterms:created xsi:type="dcterms:W3CDTF">2010-01-26T16:25:31Z</dcterms:created>
  <dcterms:modified xsi:type="dcterms:W3CDTF">2017-02-14T15:56:24Z</dcterms:modified>
</cp:coreProperties>
</file>