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66" r:id="rId2"/>
    <p:sldId id="262" r:id="rId3"/>
    <p:sldId id="309" r:id="rId4"/>
    <p:sldId id="310" r:id="rId5"/>
    <p:sldId id="256" r:id="rId6"/>
    <p:sldId id="275" r:id="rId7"/>
    <p:sldId id="308" r:id="rId8"/>
    <p:sldId id="301" r:id="rId9"/>
    <p:sldId id="294" r:id="rId10"/>
    <p:sldId id="300" r:id="rId11"/>
    <p:sldId id="282" r:id="rId12"/>
    <p:sldId id="274" r:id="rId13"/>
    <p:sldId id="284" r:id="rId14"/>
    <p:sldId id="297" r:id="rId15"/>
    <p:sldId id="306" r:id="rId16"/>
    <p:sldId id="295" r:id="rId17"/>
    <p:sldId id="269" r:id="rId18"/>
    <p:sldId id="288" r:id="rId19"/>
    <p:sldId id="290" r:id="rId20"/>
    <p:sldId id="291" r:id="rId21"/>
    <p:sldId id="292" r:id="rId22"/>
    <p:sldId id="298" r:id="rId23"/>
    <p:sldId id="299" r:id="rId24"/>
    <p:sldId id="285" r:id="rId25"/>
    <p:sldId id="286" r:id="rId26"/>
    <p:sldId id="287" r:id="rId27"/>
    <p:sldId id="272" r:id="rId28"/>
    <p:sldId id="314" r:id="rId2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94660"/>
  </p:normalViewPr>
  <p:slideViewPr>
    <p:cSldViewPr>
      <p:cViewPr varScale="1">
        <p:scale>
          <a:sx n="60" d="100"/>
          <a:sy n="60" d="100"/>
        </p:scale>
        <p:origin x="-96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35" d="100"/>
          <a:sy n="35" d="100"/>
        </p:scale>
        <p:origin x="-222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0EAB26-9CC0-A642-8A4B-9FCED8FF5675}" type="datetimeFigureOut">
              <a:rPr lang="da-DK" smtClean="0"/>
              <a:t>05-02-2017</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754C4E0-9A68-A745-BA7D-1B89986F504F}" type="slidenum">
              <a:rPr lang="da-DK" smtClean="0"/>
              <a:t>‹nr.›</a:t>
            </a:fld>
            <a:endParaRPr lang="da-DK"/>
          </a:p>
        </p:txBody>
      </p:sp>
    </p:spTree>
    <p:extLst>
      <p:ext uri="{BB962C8B-B14F-4D97-AF65-F5344CB8AC3E}">
        <p14:creationId xmlns:p14="http://schemas.microsoft.com/office/powerpoint/2010/main" val="2755614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3D53E-F0DD-D349-83EB-CE110534F3AD}" type="datetimeFigureOut">
              <a:rPr lang="da-DK" smtClean="0"/>
              <a:t>05-02-2017</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9342E5-26B3-B443-8A17-B0678DB8BF7C}" type="slidenum">
              <a:rPr lang="da-DK" smtClean="0"/>
              <a:t>‹nr.›</a:t>
            </a:fld>
            <a:endParaRPr lang="da-DK"/>
          </a:p>
        </p:txBody>
      </p:sp>
    </p:spTree>
    <p:extLst>
      <p:ext uri="{BB962C8B-B14F-4D97-AF65-F5344CB8AC3E}">
        <p14:creationId xmlns:p14="http://schemas.microsoft.com/office/powerpoint/2010/main" val="37379521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9C4BD83-EA66-AB47-B8C6-F12FD0568064}" type="slidenum">
              <a:rPr lang="en-US"/>
              <a:pPr/>
              <a:t>6</a:t>
            </a:fld>
            <a:endParaRPr lang="en-US"/>
          </a:p>
        </p:txBody>
      </p:sp>
      <p:sp>
        <p:nvSpPr>
          <p:cNvPr id="117762" name="Rectangle 1"/>
          <p:cNvSpPr>
            <a:spLocks noGrp="1" noRot="1" noChangeAspect="1" noTextEdit="1"/>
          </p:cNvSpPr>
          <p:nvPr>
            <p:ph type="sldImg"/>
          </p:nvPr>
        </p:nvSpPr>
        <p:spPr>
          <a:ln/>
          <a:extLst>
            <a:ext uri="{FAA26D3D-D897-4be2-8F04-BA451C77F1D7}">
              <ma14:placeholderFlag xmlns:ma14="http://schemas.microsoft.com/office/mac/drawingml/2011/main" xmlns="" val="1"/>
            </a:ext>
          </a:extLst>
        </p:spPr>
      </p:sp>
      <p:sp>
        <p:nvSpPr>
          <p:cNvPr id="117763" name="Rectangle 2"/>
          <p:cNvSpPr>
            <a:spLocks noGrp="1"/>
          </p:cNvSpPr>
          <p:nvPr>
            <p:ph type="body" idx="1"/>
          </p:nvPr>
        </p:nvSpPr>
        <p:spPr/>
        <p:txBody>
          <a:bodyPr/>
          <a:lstStyle/>
          <a:p>
            <a:pPr marL="228600" indent="-228600">
              <a:spcBef>
                <a:spcPct val="0"/>
              </a:spcBef>
              <a:buFontTx/>
              <a:buAutoNum type="arabicParenR"/>
            </a:pPr>
            <a:endParaRPr lang="da-DK"/>
          </a:p>
        </p:txBody>
      </p:sp>
      <p:sp>
        <p:nvSpPr>
          <p:cNvPr id="117764" name="Rectangle 3"/>
          <p:cNvSpPr txBox="1">
            <a:spLocks noGrp="1"/>
          </p:cNvSpPr>
          <p:nvPr/>
        </p:nvSpPr>
        <p:spPr bwMode="auto">
          <a:xfrm>
            <a:off x="3884916" y="8685922"/>
            <a:ext cx="2971479" cy="45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lgn="r"/>
            <a:fld id="{D4A3E6EC-47B1-0243-AD4E-8FE8AB805442}" type="slidenum">
              <a:rPr lang="da-DK" sz="1200">
                <a:latin typeface="Calibri" charset="0"/>
              </a:rPr>
              <a:pPr algn="r"/>
              <a:t>6</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2" charset="0"/>
              </a:defRPr>
            </a:lvl1pPr>
            <a:lvl2pPr marL="742950" indent="-285750">
              <a:defRPr sz="2400">
                <a:solidFill>
                  <a:schemeClr val="tx1"/>
                </a:solidFill>
                <a:latin typeface="Times" pitchFamily="2" charset="0"/>
              </a:defRPr>
            </a:lvl2pPr>
            <a:lvl3pPr marL="1143000" indent="-228600">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fld id="{AC37D108-B2CE-46CC-B42F-8D6B0602FAA7}" type="slidenum">
              <a:rPr lang="da-DK" altLang="da-DK" sz="1200" smtClean="0"/>
              <a:pPr/>
              <a:t>28</a:t>
            </a:fld>
            <a:endParaRPr lang="da-DK" altLang="da-DK" sz="1200" smtClean="0"/>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a-DK" altLang="da-DK" sz="2000" smtClean="0"/>
              <a:t>Prejudicial  = pre-j&amp;-'di-sh&amp;l</a:t>
            </a:r>
          </a:p>
          <a:p>
            <a:pPr eaLnBrk="1" hangingPunct="1"/>
            <a:endParaRPr lang="da-DK" altLang="da-DK" sz="2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t>05-02-2017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t>05-02-2017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t>05-02-2017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t>05-02-2017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EDC5A5AF-D9E8-4DD6-999F-A60663D43858}" type="datetimeFigureOut">
              <a:rPr lang="da-DK" smtClean="0"/>
              <a:t>05-02-2017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EDC5A5AF-D9E8-4DD6-999F-A60663D43858}" type="datetimeFigureOut">
              <a:rPr lang="da-DK" smtClean="0"/>
              <a:t>05-02-2017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EDC5A5AF-D9E8-4DD6-999F-A60663D43858}" type="datetimeFigureOut">
              <a:rPr lang="da-DK" smtClean="0"/>
              <a:t>05-02-2017</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EDC5A5AF-D9E8-4DD6-999F-A60663D43858}" type="datetimeFigureOut">
              <a:rPr lang="da-DK" smtClean="0"/>
              <a:t>05-02-2017</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EDC5A5AF-D9E8-4DD6-999F-A60663D43858}" type="datetimeFigureOut">
              <a:rPr lang="da-DK" smtClean="0"/>
              <a:t>05-02-2017</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EDC5A5AF-D9E8-4DD6-999F-A60663D43858}" type="datetimeFigureOut">
              <a:rPr lang="da-DK" smtClean="0"/>
              <a:t>05-02-2017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EDC5A5AF-D9E8-4DD6-999F-A60663D43858}" type="datetimeFigureOut">
              <a:rPr lang="da-DK" smtClean="0"/>
              <a:t>05-02-2017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5A5AF-D9E8-4DD6-999F-A60663D43858}" type="datetimeFigureOut">
              <a:rPr lang="da-DK" smtClean="0"/>
              <a:t>05-02-2017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1043608" y="1096283"/>
            <a:ext cx="6984776" cy="4955203"/>
          </a:xfrm>
          <a:prstGeom prst="rect">
            <a:avLst/>
          </a:prstGeom>
          <a:noFill/>
        </p:spPr>
        <p:txBody>
          <a:bodyPr wrap="square" rtlCol="0">
            <a:spAutoFit/>
          </a:bodyPr>
          <a:lstStyle/>
          <a:p>
            <a:pPr algn="ctr"/>
            <a:r>
              <a:rPr lang="da-DK" sz="4400" dirty="0" err="1" smtClean="0"/>
              <a:t>Ethical</a:t>
            </a:r>
            <a:r>
              <a:rPr lang="da-DK" sz="4400" dirty="0" smtClean="0"/>
              <a:t> Argumentation</a:t>
            </a:r>
            <a:endParaRPr lang="da-DK" sz="4400" dirty="0" smtClean="0"/>
          </a:p>
          <a:p>
            <a:pPr algn="ctr"/>
            <a:r>
              <a:rPr lang="da-DK" sz="4400" dirty="0" smtClean="0"/>
              <a:t>- Moral reasoning</a:t>
            </a:r>
            <a:endParaRPr lang="da-DK" sz="4400" dirty="0"/>
          </a:p>
          <a:p>
            <a:pPr algn="ctr"/>
            <a:endParaRPr lang="da-DK" sz="3600" dirty="0"/>
          </a:p>
          <a:p>
            <a:pPr algn="ctr"/>
            <a:endParaRPr lang="da-DK" sz="3600" dirty="0" smtClean="0"/>
          </a:p>
          <a:p>
            <a:pPr algn="ctr"/>
            <a:endParaRPr lang="da-DK" sz="3600" dirty="0" smtClean="0"/>
          </a:p>
          <a:p>
            <a:pPr algn="ctr"/>
            <a:endParaRPr lang="da-DK" sz="3600" dirty="0"/>
          </a:p>
          <a:p>
            <a:pPr algn="ctr"/>
            <a:r>
              <a:rPr lang="da-DK" sz="2400" dirty="0" smtClean="0"/>
              <a:t>Peter Øhrstrøm</a:t>
            </a:r>
          </a:p>
          <a:p>
            <a:pPr algn="ctr"/>
            <a:r>
              <a:rPr lang="da-DK" sz="2400" dirty="0" smtClean="0"/>
              <a:t>AAU</a:t>
            </a:r>
            <a:endParaRPr lang="da-DK" dirty="0"/>
          </a:p>
          <a:p>
            <a:r>
              <a:rPr lang="da-DK" dirty="0" smtClean="0"/>
              <a:t> </a:t>
            </a:r>
            <a:endParaRPr lang="da-DK" dirty="0"/>
          </a:p>
          <a:p>
            <a:endParaRPr lang="da-DK" dirty="0"/>
          </a:p>
        </p:txBody>
      </p:sp>
    </p:spTree>
    <p:extLst>
      <p:ext uri="{BB962C8B-B14F-4D97-AF65-F5344CB8AC3E}">
        <p14:creationId xmlns:p14="http://schemas.microsoft.com/office/powerpoint/2010/main" val="110762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107504" y="541124"/>
            <a:ext cx="6059199" cy="5262979"/>
          </a:xfrm>
          <a:prstGeom prst="rect">
            <a:avLst/>
          </a:prstGeom>
          <a:noFill/>
        </p:spPr>
        <p:txBody>
          <a:bodyPr wrap="square" rtlCol="0">
            <a:spAutoFit/>
          </a:bodyPr>
          <a:lstStyle/>
          <a:p>
            <a:r>
              <a:rPr lang="en-US" sz="2800" dirty="0" smtClean="0"/>
              <a:t>The </a:t>
            </a:r>
            <a:r>
              <a:rPr lang="en-US" sz="2800" dirty="0"/>
              <a:t>first formulation of the Categorical Imperative </a:t>
            </a:r>
            <a:r>
              <a:rPr lang="en-US" sz="2800" dirty="0" smtClean="0"/>
              <a:t>:</a:t>
            </a:r>
          </a:p>
          <a:p>
            <a:r>
              <a:rPr lang="en-US" sz="2800" dirty="0"/>
              <a:t>"Act only in accordance with that maxim through which you can at the same time will that it become a universal law."</a:t>
            </a:r>
            <a:r>
              <a:rPr lang="da-DK" sz="2800" b="1" dirty="0"/>
              <a:t> </a:t>
            </a:r>
            <a:endParaRPr lang="da-DK" sz="2800" dirty="0"/>
          </a:p>
          <a:p>
            <a:endParaRPr lang="en-US" sz="2800" dirty="0"/>
          </a:p>
          <a:p>
            <a:r>
              <a:rPr lang="en-US" sz="2800" dirty="0" smtClean="0"/>
              <a:t>This formulations appears </a:t>
            </a:r>
            <a:r>
              <a:rPr lang="en-US" sz="2800" dirty="0"/>
              <a:t>similar to The Golden </a:t>
            </a:r>
            <a:r>
              <a:rPr lang="en-US" sz="2800" dirty="0" smtClean="0"/>
              <a:t>Rule:</a:t>
            </a:r>
          </a:p>
          <a:p>
            <a:r>
              <a:rPr lang="en-US" sz="2800" dirty="0" smtClean="0"/>
              <a:t>1) "Do </a:t>
            </a:r>
            <a:r>
              <a:rPr lang="en-US" sz="2800" dirty="0"/>
              <a:t>not impose on others what you do not wish for yourself</a:t>
            </a:r>
            <a:r>
              <a:rPr lang="en-US" sz="2800" dirty="0" smtClean="0"/>
              <a:t>."</a:t>
            </a:r>
            <a:endParaRPr lang="en-US" sz="2800" dirty="0"/>
          </a:p>
          <a:p>
            <a:r>
              <a:rPr lang="en-US" sz="2800" dirty="0" smtClean="0"/>
              <a:t>2) "Treat </a:t>
            </a:r>
            <a:r>
              <a:rPr lang="en-US" sz="2800" dirty="0"/>
              <a:t>others how you wish to be treated</a:t>
            </a:r>
            <a:r>
              <a:rPr lang="en-US" sz="2800" dirty="0" smtClean="0"/>
              <a:t>".</a:t>
            </a:r>
            <a:endParaRPr lang="en-US" sz="2800" dirty="0"/>
          </a:p>
        </p:txBody>
      </p:sp>
      <p:pic>
        <p:nvPicPr>
          <p:cNvPr id="8194" name="Picture 2" descr="Painting of Kant looking downw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0719" y="548679"/>
            <a:ext cx="2581761" cy="3720084"/>
          </a:xfrm>
          <a:prstGeom prst="rect">
            <a:avLst/>
          </a:prstGeom>
          <a:noFill/>
          <a:extLst>
            <a:ext uri="{909E8E84-426E-40DD-AFC4-6F175D3DCCD1}">
              <a14:hiddenFill xmlns:a14="http://schemas.microsoft.com/office/drawing/2010/main">
                <a:solidFill>
                  <a:srgbClr val="FFFFFF"/>
                </a:solidFill>
              </a14:hiddenFill>
            </a:ext>
          </a:extLst>
        </p:spPr>
      </p:pic>
      <p:sp>
        <p:nvSpPr>
          <p:cNvPr id="3" name="Tekstboks 2"/>
          <p:cNvSpPr txBox="1"/>
          <p:nvPr/>
        </p:nvSpPr>
        <p:spPr>
          <a:xfrm>
            <a:off x="6310719" y="4398203"/>
            <a:ext cx="2581761" cy="830997"/>
          </a:xfrm>
          <a:prstGeom prst="rect">
            <a:avLst/>
          </a:prstGeom>
          <a:noFill/>
        </p:spPr>
        <p:txBody>
          <a:bodyPr wrap="square" rtlCol="0">
            <a:spAutoFit/>
          </a:bodyPr>
          <a:lstStyle/>
          <a:p>
            <a:r>
              <a:rPr lang="da-DK" sz="2400" dirty="0" smtClean="0"/>
              <a:t>Immanuel Kant (1724-1804)</a:t>
            </a:r>
            <a:endParaRPr lang="da-DK" sz="2400" dirty="0"/>
          </a:p>
        </p:txBody>
      </p:sp>
    </p:spTree>
    <p:extLst>
      <p:ext uri="{BB962C8B-B14F-4D97-AF65-F5344CB8AC3E}">
        <p14:creationId xmlns:p14="http://schemas.microsoft.com/office/powerpoint/2010/main" val="1397092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boks 17"/>
          <p:cNvSpPr txBox="1"/>
          <p:nvPr/>
        </p:nvSpPr>
        <p:spPr>
          <a:xfrm>
            <a:off x="3635896" y="185726"/>
            <a:ext cx="5400600" cy="5262979"/>
          </a:xfrm>
          <a:prstGeom prst="rect">
            <a:avLst/>
          </a:prstGeom>
          <a:noFill/>
        </p:spPr>
        <p:txBody>
          <a:bodyPr wrap="square" rtlCol="0">
            <a:spAutoFit/>
          </a:bodyPr>
          <a:lstStyle/>
          <a:p>
            <a:r>
              <a:rPr lang="en-GB" sz="2800" dirty="0" smtClean="0">
                <a:latin typeface="Times New Roman" pitchFamily="18" charset="0"/>
                <a:cs typeface="Times New Roman" pitchFamily="18" charset="0"/>
              </a:rPr>
              <a:t>A.N. Prior discussed the logical machinery involved in the theoretical derivation of obligation. He wanted to find what he called “The Logic of Obligation”. </a:t>
            </a:r>
          </a:p>
          <a:p>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Prior claimed that such logical system had to be based on complete descriptions of</a:t>
            </a:r>
            <a:endParaRPr lang="da-DK" sz="2800" dirty="0" smtClean="0">
              <a:latin typeface="Times New Roman" pitchFamily="18" charset="0"/>
              <a:cs typeface="Times New Roman" pitchFamily="18" charset="0"/>
            </a:endParaRPr>
          </a:p>
          <a:p>
            <a:pPr marL="709613"/>
            <a:r>
              <a:rPr lang="en-GB" sz="2800" dirty="0" smtClean="0">
                <a:latin typeface="Times New Roman" pitchFamily="18" charset="0"/>
                <a:cs typeface="Times New Roman" pitchFamily="18" charset="0"/>
              </a:rPr>
              <a:t>(a) the actual situation, and</a:t>
            </a:r>
            <a:endParaRPr lang="da-DK" sz="2800" dirty="0" smtClean="0">
              <a:latin typeface="Times New Roman" pitchFamily="18" charset="0"/>
              <a:cs typeface="Times New Roman" pitchFamily="18" charset="0"/>
            </a:endParaRPr>
          </a:p>
          <a:p>
            <a:pPr marL="709613"/>
            <a:r>
              <a:rPr lang="en-GB" sz="2800" dirty="0" smtClean="0">
                <a:latin typeface="Times New Roman" pitchFamily="18" charset="0"/>
                <a:cs typeface="Times New Roman" pitchFamily="18" charset="0"/>
              </a:rPr>
              <a:t>(b) the relevant general moral rules.</a:t>
            </a:r>
          </a:p>
        </p:txBody>
      </p:sp>
      <p:sp>
        <p:nvSpPr>
          <p:cNvPr id="3" name="Text Box 2"/>
          <p:cNvSpPr txBox="1">
            <a:spLocks noChangeArrowheads="1"/>
          </p:cNvSpPr>
          <p:nvPr/>
        </p:nvSpPr>
        <p:spPr bwMode="auto">
          <a:xfrm>
            <a:off x="179512" y="4149080"/>
            <a:ext cx="3312368" cy="954107"/>
          </a:xfrm>
          <a:prstGeom prst="rect">
            <a:avLst/>
          </a:prstGeom>
          <a:noFill/>
          <a:ln w="9525">
            <a:noFill/>
            <a:miter lim="800000"/>
            <a:headEnd/>
            <a:tailEnd/>
          </a:ln>
        </p:spPr>
        <p:txBody>
          <a:bodyPr wrap="square">
            <a:spAutoFit/>
          </a:bodyPr>
          <a:lstStyle/>
          <a:p>
            <a:r>
              <a:rPr lang="da-DK" altLang="zh-CN" sz="2800" dirty="0">
                <a:latin typeface="Times New Roman" pitchFamily="96" charset="0"/>
                <a:ea typeface="宋体" pitchFamily="96" charset="-122"/>
              </a:rPr>
              <a:t>Arthur Norman Prior </a:t>
            </a:r>
            <a:endParaRPr lang="da-DK" altLang="zh-CN" sz="2800" dirty="0" smtClean="0">
              <a:latin typeface="Times New Roman" pitchFamily="96" charset="0"/>
              <a:ea typeface="宋体" pitchFamily="96" charset="-122"/>
            </a:endParaRPr>
          </a:p>
          <a:p>
            <a:r>
              <a:rPr lang="da-DK" altLang="zh-CN" sz="2800" dirty="0" smtClean="0">
                <a:latin typeface="Times New Roman" pitchFamily="96" charset="0"/>
                <a:ea typeface="宋体" pitchFamily="96" charset="-122"/>
              </a:rPr>
              <a:t>(</a:t>
            </a:r>
            <a:r>
              <a:rPr lang="da-DK" altLang="zh-CN" sz="2800" dirty="0">
                <a:latin typeface="Times New Roman" pitchFamily="96" charset="0"/>
                <a:ea typeface="宋体" pitchFamily="96" charset="-122"/>
              </a:rPr>
              <a:t>1914-69)</a:t>
            </a:r>
          </a:p>
        </p:txBody>
      </p:sp>
      <p:pic>
        <p:nvPicPr>
          <p:cNvPr id="4" name="Picture 3" descr="prior"/>
          <p:cNvPicPr>
            <a:picLocks noChangeAspect="1" noChangeArrowheads="1"/>
          </p:cNvPicPr>
          <p:nvPr/>
        </p:nvPicPr>
        <p:blipFill>
          <a:blip r:embed="rId2" cstate="print"/>
          <a:srcRect/>
          <a:stretch>
            <a:fillRect/>
          </a:stretch>
        </p:blipFill>
        <p:spPr bwMode="auto">
          <a:xfrm>
            <a:off x="289794" y="260648"/>
            <a:ext cx="2555875" cy="3816350"/>
          </a:xfrm>
          <a:prstGeom prst="rect">
            <a:avLst/>
          </a:prstGeom>
          <a:noFill/>
          <a:ln w="9525">
            <a:noFill/>
            <a:miter lim="800000"/>
            <a:headEnd/>
            <a:tailEnd/>
          </a:ln>
        </p:spPr>
      </p:pic>
    </p:spTree>
    <p:extLst>
      <p:ext uri="{BB962C8B-B14F-4D97-AF65-F5344CB8AC3E}">
        <p14:creationId xmlns:p14="http://schemas.microsoft.com/office/powerpoint/2010/main" val="1029870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1295400" y="1219200"/>
            <a:ext cx="6654800" cy="3484563"/>
            <a:chOff x="2601" y="1948"/>
            <a:chExt cx="7380" cy="3223"/>
          </a:xfrm>
        </p:grpSpPr>
        <p:sp>
          <p:nvSpPr>
            <p:cNvPr id="17411" name="AutoShape 3"/>
            <p:cNvSpPr>
              <a:spLocks noChangeArrowheads="1"/>
            </p:cNvSpPr>
            <p:nvPr/>
          </p:nvSpPr>
          <p:spPr bwMode="auto">
            <a:xfrm>
              <a:off x="2601" y="1948"/>
              <a:ext cx="2880" cy="1065"/>
            </a:xfrm>
            <a:prstGeom prst="flowChartAlternateProcess">
              <a:avLst/>
            </a:prstGeom>
            <a:solidFill>
              <a:srgbClr val="FFFFFF"/>
            </a:solidFill>
            <a:ln w="9525">
              <a:solidFill>
                <a:srgbClr val="000000"/>
              </a:solidFill>
              <a:miter lim="800000"/>
              <a:headEnd/>
              <a:tailEnd/>
            </a:ln>
          </p:spPr>
          <p:txBody>
            <a:bodyPr/>
            <a:lstStyle/>
            <a:p>
              <a:pPr algn="ctr" eaLnBrk="0" hangingPunct="0"/>
              <a:r>
                <a:rPr lang="da-DK" sz="1800" dirty="0"/>
                <a:t>~A </a:t>
              </a:r>
              <a:r>
                <a:rPr lang="da-DK" dirty="0" smtClean="0"/>
                <a:t>not </a:t>
              </a:r>
              <a:r>
                <a:rPr lang="da-DK" dirty="0" err="1" smtClean="0"/>
                <a:t>permitted</a:t>
              </a:r>
              <a:endParaRPr lang="da-DK" sz="1800" dirty="0"/>
            </a:p>
            <a:p>
              <a:pPr algn="ctr" eaLnBrk="0" hangingPunct="0"/>
              <a:r>
                <a:rPr lang="da-DK" sz="1800" dirty="0"/>
                <a:t>~A </a:t>
              </a:r>
              <a:r>
                <a:rPr lang="da-DK" sz="1800" dirty="0" err="1" smtClean="0"/>
                <a:t>forbidden</a:t>
              </a:r>
              <a:endParaRPr lang="da-DK" sz="1800" dirty="0"/>
            </a:p>
            <a:p>
              <a:pPr algn="ctr" eaLnBrk="0" hangingPunct="0"/>
              <a:r>
                <a:rPr lang="da-DK" sz="1800" dirty="0"/>
                <a:t>A </a:t>
              </a:r>
              <a:r>
                <a:rPr lang="da-DK" sz="1800" dirty="0" err="1" smtClean="0"/>
                <a:t>obligatory</a:t>
              </a:r>
              <a:endParaRPr lang="da-DK" sz="1800" dirty="0"/>
            </a:p>
          </p:txBody>
        </p:sp>
        <p:sp>
          <p:nvSpPr>
            <p:cNvPr id="17412" name="AutoShape 4"/>
            <p:cNvSpPr>
              <a:spLocks noChangeArrowheads="1"/>
            </p:cNvSpPr>
            <p:nvPr/>
          </p:nvSpPr>
          <p:spPr bwMode="auto">
            <a:xfrm>
              <a:off x="7101" y="1948"/>
              <a:ext cx="2880" cy="1065"/>
            </a:xfrm>
            <a:prstGeom prst="flowChartAlternateProcess">
              <a:avLst/>
            </a:prstGeom>
            <a:solidFill>
              <a:srgbClr val="FFFFFF"/>
            </a:solidFill>
            <a:ln w="9525">
              <a:solidFill>
                <a:srgbClr val="000000"/>
              </a:solidFill>
              <a:miter lim="800000"/>
              <a:headEnd/>
              <a:tailEnd/>
            </a:ln>
          </p:spPr>
          <p:txBody>
            <a:bodyPr/>
            <a:lstStyle/>
            <a:p>
              <a:pPr algn="ctr" eaLnBrk="0" hangingPunct="0"/>
              <a:r>
                <a:rPr lang="da-DK" sz="1800" dirty="0"/>
                <a:t>A </a:t>
              </a:r>
              <a:r>
                <a:rPr lang="da-DK" dirty="0" smtClean="0"/>
                <a:t>not </a:t>
              </a:r>
              <a:r>
                <a:rPr lang="da-DK" dirty="0" err="1" smtClean="0"/>
                <a:t>permitted</a:t>
              </a:r>
              <a:endParaRPr lang="da-DK" sz="1800" dirty="0"/>
            </a:p>
            <a:p>
              <a:pPr algn="ctr" eaLnBrk="0" hangingPunct="0"/>
              <a:r>
                <a:rPr lang="da-DK" sz="1800" dirty="0"/>
                <a:t>A </a:t>
              </a:r>
              <a:r>
                <a:rPr lang="da-DK" sz="1800" dirty="0" err="1" smtClean="0"/>
                <a:t>forbidden</a:t>
              </a:r>
              <a:endParaRPr lang="da-DK" sz="1800" dirty="0"/>
            </a:p>
            <a:p>
              <a:pPr algn="ctr" eaLnBrk="0" hangingPunct="0"/>
              <a:r>
                <a:rPr lang="da-DK" sz="1800" dirty="0"/>
                <a:t>~A </a:t>
              </a:r>
              <a:r>
                <a:rPr lang="da-DK" sz="1800" dirty="0" err="1" smtClean="0"/>
                <a:t>obligatory</a:t>
              </a:r>
              <a:endParaRPr lang="da-DK" sz="1800" dirty="0"/>
            </a:p>
          </p:txBody>
        </p:sp>
        <p:sp>
          <p:nvSpPr>
            <p:cNvPr id="17413" name="AutoShape 5"/>
            <p:cNvSpPr>
              <a:spLocks noChangeArrowheads="1"/>
            </p:cNvSpPr>
            <p:nvPr/>
          </p:nvSpPr>
          <p:spPr bwMode="auto">
            <a:xfrm>
              <a:off x="2601" y="4106"/>
              <a:ext cx="2880" cy="1065"/>
            </a:xfrm>
            <a:prstGeom prst="flowChartAlternateProcess">
              <a:avLst/>
            </a:prstGeom>
            <a:solidFill>
              <a:srgbClr val="FFFFFF"/>
            </a:solidFill>
            <a:ln w="9525">
              <a:solidFill>
                <a:srgbClr val="000000"/>
              </a:solidFill>
              <a:miter lim="800000"/>
              <a:headEnd/>
              <a:tailEnd/>
            </a:ln>
          </p:spPr>
          <p:txBody>
            <a:bodyPr/>
            <a:lstStyle/>
            <a:p>
              <a:pPr algn="ctr" eaLnBrk="0" hangingPunct="0"/>
              <a:r>
                <a:rPr lang="da-DK" sz="1800" dirty="0"/>
                <a:t>A </a:t>
              </a:r>
              <a:r>
                <a:rPr lang="da-DK" dirty="0" err="1" smtClean="0"/>
                <a:t>permitted</a:t>
              </a:r>
              <a:endParaRPr lang="da-DK" sz="1800" dirty="0"/>
            </a:p>
            <a:p>
              <a:pPr algn="ctr" eaLnBrk="0" hangingPunct="0"/>
              <a:r>
                <a:rPr lang="da-DK" sz="1800" dirty="0"/>
                <a:t>A </a:t>
              </a:r>
              <a:r>
                <a:rPr lang="da-DK" dirty="0" smtClean="0"/>
                <a:t>not</a:t>
              </a:r>
              <a:r>
                <a:rPr lang="da-DK" sz="1800" dirty="0" smtClean="0"/>
                <a:t> </a:t>
              </a:r>
              <a:r>
                <a:rPr lang="da-DK" sz="1800" dirty="0" err="1" smtClean="0"/>
                <a:t>forbidden</a:t>
              </a:r>
              <a:endParaRPr lang="da-DK" sz="1800" dirty="0"/>
            </a:p>
            <a:p>
              <a:pPr algn="ctr" eaLnBrk="0" hangingPunct="0"/>
              <a:r>
                <a:rPr lang="da-DK" sz="1800" dirty="0"/>
                <a:t>~A </a:t>
              </a:r>
              <a:r>
                <a:rPr lang="da-DK" dirty="0" smtClean="0"/>
                <a:t>not</a:t>
              </a:r>
              <a:r>
                <a:rPr lang="da-DK" sz="1800" dirty="0" smtClean="0"/>
                <a:t> </a:t>
              </a:r>
              <a:r>
                <a:rPr lang="da-DK" sz="1800" dirty="0" err="1" smtClean="0"/>
                <a:t>obligatory</a:t>
              </a:r>
              <a:endParaRPr lang="da-DK" sz="1800" dirty="0"/>
            </a:p>
          </p:txBody>
        </p:sp>
        <p:sp>
          <p:nvSpPr>
            <p:cNvPr id="17414" name="AutoShape 6"/>
            <p:cNvSpPr>
              <a:spLocks noChangeArrowheads="1"/>
            </p:cNvSpPr>
            <p:nvPr/>
          </p:nvSpPr>
          <p:spPr bwMode="auto">
            <a:xfrm>
              <a:off x="7101" y="4106"/>
              <a:ext cx="2880" cy="1065"/>
            </a:xfrm>
            <a:prstGeom prst="flowChartAlternateProcess">
              <a:avLst/>
            </a:prstGeom>
            <a:solidFill>
              <a:srgbClr val="FFFFFF"/>
            </a:solidFill>
            <a:ln w="9525">
              <a:solidFill>
                <a:srgbClr val="000000"/>
              </a:solidFill>
              <a:miter lim="800000"/>
              <a:headEnd/>
              <a:tailEnd/>
            </a:ln>
          </p:spPr>
          <p:txBody>
            <a:bodyPr/>
            <a:lstStyle/>
            <a:p>
              <a:pPr algn="ctr" eaLnBrk="0" hangingPunct="0"/>
              <a:r>
                <a:rPr lang="da-DK" sz="1800" dirty="0"/>
                <a:t>~A </a:t>
              </a:r>
              <a:r>
                <a:rPr lang="da-DK" dirty="0" err="1" smtClean="0"/>
                <a:t>permitted</a:t>
              </a:r>
              <a:endParaRPr lang="da-DK" sz="1800" dirty="0"/>
            </a:p>
            <a:p>
              <a:pPr algn="ctr" eaLnBrk="0" hangingPunct="0"/>
              <a:r>
                <a:rPr lang="da-DK" sz="1800" dirty="0"/>
                <a:t>~A ikke </a:t>
              </a:r>
              <a:r>
                <a:rPr lang="da-DK" sz="1800" dirty="0" err="1" smtClean="0"/>
                <a:t>forbidden</a:t>
              </a:r>
              <a:endParaRPr lang="da-DK" sz="1800" dirty="0"/>
            </a:p>
            <a:p>
              <a:pPr algn="ctr" eaLnBrk="0" hangingPunct="0"/>
              <a:r>
                <a:rPr lang="da-DK" sz="1800" dirty="0"/>
                <a:t>A </a:t>
              </a:r>
              <a:r>
                <a:rPr lang="da-DK" dirty="0" smtClean="0"/>
                <a:t>not</a:t>
              </a:r>
              <a:r>
                <a:rPr lang="da-DK" sz="1800" dirty="0" smtClean="0"/>
                <a:t> </a:t>
              </a:r>
              <a:r>
                <a:rPr lang="da-DK" sz="1800" dirty="0" err="1" smtClean="0"/>
                <a:t>obligatory</a:t>
              </a:r>
              <a:endParaRPr lang="da-DK" sz="1800" dirty="0"/>
            </a:p>
          </p:txBody>
        </p:sp>
        <p:sp>
          <p:nvSpPr>
            <p:cNvPr id="17415" name="Line 7"/>
            <p:cNvSpPr>
              <a:spLocks noChangeShapeType="1"/>
            </p:cNvSpPr>
            <p:nvPr/>
          </p:nvSpPr>
          <p:spPr bwMode="auto">
            <a:xfrm>
              <a:off x="5481" y="3033"/>
              <a:ext cx="1620" cy="108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7416" name="Line 8"/>
            <p:cNvSpPr>
              <a:spLocks noChangeShapeType="1"/>
            </p:cNvSpPr>
            <p:nvPr/>
          </p:nvSpPr>
          <p:spPr bwMode="auto">
            <a:xfrm flipV="1">
              <a:off x="5481" y="3033"/>
              <a:ext cx="1620" cy="108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7417" name="Line 9"/>
            <p:cNvSpPr>
              <a:spLocks noChangeShapeType="1"/>
            </p:cNvSpPr>
            <p:nvPr/>
          </p:nvSpPr>
          <p:spPr bwMode="auto">
            <a:xfrm>
              <a:off x="5481" y="2492"/>
              <a:ext cx="162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7418" name="Line 10"/>
            <p:cNvSpPr>
              <a:spLocks noChangeShapeType="1"/>
            </p:cNvSpPr>
            <p:nvPr/>
          </p:nvSpPr>
          <p:spPr bwMode="auto">
            <a:xfrm>
              <a:off x="5481" y="4622"/>
              <a:ext cx="162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7419" name="Line 11"/>
            <p:cNvSpPr>
              <a:spLocks noChangeShapeType="1"/>
            </p:cNvSpPr>
            <p:nvPr/>
          </p:nvSpPr>
          <p:spPr bwMode="auto">
            <a:xfrm>
              <a:off x="4041" y="3033"/>
              <a:ext cx="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7420" name="Line 12"/>
            <p:cNvSpPr>
              <a:spLocks noChangeShapeType="1"/>
            </p:cNvSpPr>
            <p:nvPr/>
          </p:nvSpPr>
          <p:spPr bwMode="auto">
            <a:xfrm>
              <a:off x="8541" y="3033"/>
              <a:ext cx="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a-DK"/>
            </a:p>
          </p:txBody>
        </p:sp>
      </p:grpSp>
      <p:sp>
        <p:nvSpPr>
          <p:cNvPr id="17421" name="Text Box 13"/>
          <p:cNvSpPr txBox="1">
            <a:spLocks noChangeArrowheads="1"/>
          </p:cNvSpPr>
          <p:nvPr/>
        </p:nvSpPr>
        <p:spPr bwMode="auto">
          <a:xfrm>
            <a:off x="593725" y="1416050"/>
            <a:ext cx="727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a-DK" sz="1800" b="1">
                <a:solidFill>
                  <a:srgbClr val="FF0000"/>
                </a:solidFill>
              </a:rPr>
              <a:t>~P~A</a:t>
            </a:r>
          </a:p>
          <a:p>
            <a:r>
              <a:rPr lang="da-DK" sz="1800" b="1">
                <a:solidFill>
                  <a:srgbClr val="FF0000"/>
                </a:solidFill>
              </a:rPr>
              <a:t>OA</a:t>
            </a:r>
          </a:p>
        </p:txBody>
      </p:sp>
      <p:sp>
        <p:nvSpPr>
          <p:cNvPr id="17422" name="Text Box 14"/>
          <p:cNvSpPr txBox="1">
            <a:spLocks noChangeArrowheads="1"/>
          </p:cNvSpPr>
          <p:nvPr/>
        </p:nvSpPr>
        <p:spPr bwMode="auto">
          <a:xfrm>
            <a:off x="609600" y="3778250"/>
            <a:ext cx="765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a-DK" sz="1800" b="1">
                <a:solidFill>
                  <a:srgbClr val="FF0000"/>
                </a:solidFill>
              </a:rPr>
              <a:t>PA</a:t>
            </a:r>
          </a:p>
          <a:p>
            <a:r>
              <a:rPr lang="da-DK" sz="1800" b="1">
                <a:solidFill>
                  <a:srgbClr val="FF0000"/>
                </a:solidFill>
              </a:rPr>
              <a:t>~O~A</a:t>
            </a:r>
          </a:p>
        </p:txBody>
      </p:sp>
      <p:sp>
        <p:nvSpPr>
          <p:cNvPr id="17423" name="Text Box 15"/>
          <p:cNvSpPr txBox="1">
            <a:spLocks noChangeArrowheads="1"/>
          </p:cNvSpPr>
          <p:nvPr/>
        </p:nvSpPr>
        <p:spPr bwMode="auto">
          <a:xfrm>
            <a:off x="8086725" y="1485900"/>
            <a:ext cx="6461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a-DK" sz="1800" b="1">
                <a:solidFill>
                  <a:srgbClr val="FF0000"/>
                </a:solidFill>
              </a:rPr>
              <a:t>~PA</a:t>
            </a:r>
          </a:p>
          <a:p>
            <a:r>
              <a:rPr lang="da-DK" sz="1800" b="1">
                <a:solidFill>
                  <a:srgbClr val="FF0000"/>
                </a:solidFill>
              </a:rPr>
              <a:t>O~A</a:t>
            </a:r>
          </a:p>
        </p:txBody>
      </p:sp>
      <p:sp>
        <p:nvSpPr>
          <p:cNvPr id="17424" name="Text Box 16"/>
          <p:cNvSpPr txBox="1">
            <a:spLocks noChangeArrowheads="1"/>
          </p:cNvSpPr>
          <p:nvPr/>
        </p:nvSpPr>
        <p:spPr bwMode="auto">
          <a:xfrm>
            <a:off x="8162925" y="3778250"/>
            <a:ext cx="6461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a-DK" sz="1800" b="1">
                <a:solidFill>
                  <a:srgbClr val="FF0000"/>
                </a:solidFill>
              </a:rPr>
              <a:t>P~A</a:t>
            </a:r>
          </a:p>
          <a:p>
            <a:r>
              <a:rPr lang="da-DK" sz="1800" b="1">
                <a:solidFill>
                  <a:srgbClr val="FF0000"/>
                </a:solidFill>
              </a:rPr>
              <a:t>~OA</a:t>
            </a:r>
          </a:p>
        </p:txBody>
      </p:sp>
    </p:spTree>
    <p:extLst>
      <p:ext uri="{BB962C8B-B14F-4D97-AF65-F5344CB8AC3E}">
        <p14:creationId xmlns:p14="http://schemas.microsoft.com/office/powerpoint/2010/main" val="1207147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boks 17"/>
          <p:cNvSpPr txBox="1"/>
          <p:nvPr/>
        </p:nvSpPr>
        <p:spPr>
          <a:xfrm>
            <a:off x="179512" y="185727"/>
            <a:ext cx="8748464" cy="5693866"/>
          </a:xfrm>
          <a:prstGeom prst="rect">
            <a:avLst/>
          </a:prstGeom>
          <a:noFill/>
        </p:spPr>
        <p:txBody>
          <a:bodyPr wrap="square" rtlCol="0">
            <a:spAutoFit/>
          </a:bodyPr>
          <a:lstStyle/>
          <a:p>
            <a:r>
              <a:rPr lang="en-GB" sz="2800" dirty="0" smtClean="0">
                <a:latin typeface="Times New Roman" pitchFamily="18" charset="0"/>
                <a:cs typeface="Times New Roman" pitchFamily="18" charset="0"/>
              </a:rPr>
              <a:t>A.N. Prior discussed the logical machinery involved in the theoretical derivation of obligation. He wanted to find what he called “The Logic of Obligation”.  Prior claimed that such a logical system had to be based on complete descriptions of</a:t>
            </a:r>
            <a:endParaRPr lang="da-DK" sz="2800" dirty="0" smtClean="0">
              <a:latin typeface="Times New Roman" pitchFamily="18" charset="0"/>
              <a:cs typeface="Times New Roman" pitchFamily="18" charset="0"/>
            </a:endParaRPr>
          </a:p>
          <a:p>
            <a:pPr marL="709613"/>
            <a:r>
              <a:rPr lang="en-GB" sz="2800" dirty="0" smtClean="0">
                <a:latin typeface="Times New Roman" pitchFamily="18" charset="0"/>
                <a:cs typeface="Times New Roman" pitchFamily="18" charset="0"/>
              </a:rPr>
              <a:t>(a) the actual situation, and</a:t>
            </a:r>
            <a:endParaRPr lang="da-DK" sz="2800" dirty="0" smtClean="0">
              <a:latin typeface="Times New Roman" pitchFamily="18" charset="0"/>
              <a:cs typeface="Times New Roman" pitchFamily="18" charset="0"/>
            </a:endParaRPr>
          </a:p>
          <a:p>
            <a:pPr marL="709613"/>
            <a:r>
              <a:rPr lang="en-GB" sz="2800" dirty="0" smtClean="0">
                <a:latin typeface="Times New Roman" pitchFamily="18" charset="0"/>
                <a:cs typeface="Times New Roman" pitchFamily="18" charset="0"/>
              </a:rPr>
              <a:t>(b) the relevant general moral rules.</a:t>
            </a:r>
            <a:endParaRPr lang="da-DK"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Prior’s fundamental creed regarding </a:t>
            </a:r>
            <a:r>
              <a:rPr lang="en-GB" sz="2800" dirty="0" err="1" smtClean="0">
                <a:latin typeface="Times New Roman" pitchFamily="18" charset="0"/>
                <a:cs typeface="Times New Roman" pitchFamily="18" charset="0"/>
              </a:rPr>
              <a:t>deontic</a:t>
            </a:r>
            <a:r>
              <a:rPr lang="en-GB" sz="2800" dirty="0" smtClean="0">
                <a:latin typeface="Times New Roman" pitchFamily="18" charset="0"/>
                <a:cs typeface="Times New Roman" pitchFamily="18" charset="0"/>
              </a:rPr>
              <a:t> logic: </a:t>
            </a:r>
          </a:p>
          <a:p>
            <a:pPr marL="709613"/>
            <a:r>
              <a:rPr lang="en-GB" sz="2800" dirty="0" smtClean="0">
                <a:latin typeface="Times New Roman" pitchFamily="18" charset="0"/>
                <a:cs typeface="Times New Roman" pitchFamily="18" charset="0"/>
              </a:rPr>
              <a:t>“... our true present obligation could be automatically inferred from (a) and (b) if complete knowledge of these were ever attainable” (Prior 1949)</a:t>
            </a:r>
          </a:p>
          <a:p>
            <a:pPr indent="7938"/>
            <a:r>
              <a:rPr lang="en-GB" sz="2800" b="1" dirty="0" smtClean="0">
                <a:solidFill>
                  <a:srgbClr val="FF0000"/>
                </a:solidFill>
                <a:latin typeface="Times New Roman" pitchFamily="18" charset="0"/>
                <a:cs typeface="Times New Roman" pitchFamily="18" charset="0"/>
              </a:rPr>
              <a:t>This makes the idea of a full </a:t>
            </a:r>
            <a:r>
              <a:rPr lang="en-GB" sz="2800" b="1" dirty="0" err="1" smtClean="0">
                <a:solidFill>
                  <a:srgbClr val="FF0000"/>
                </a:solidFill>
                <a:latin typeface="Times New Roman" pitchFamily="18" charset="0"/>
                <a:cs typeface="Times New Roman" pitchFamily="18" charset="0"/>
              </a:rPr>
              <a:t>deontic</a:t>
            </a:r>
            <a:r>
              <a:rPr lang="en-GB" sz="2800" b="1" dirty="0" smtClean="0">
                <a:solidFill>
                  <a:srgbClr val="FF0000"/>
                </a:solidFill>
                <a:latin typeface="Times New Roman" pitchFamily="18" charset="0"/>
                <a:cs typeface="Times New Roman" pitchFamily="18" charset="0"/>
              </a:rPr>
              <a:t> system rather unrealistic! </a:t>
            </a:r>
          </a:p>
        </p:txBody>
      </p:sp>
    </p:spTree>
    <p:extLst>
      <p:ext uri="{BB962C8B-B14F-4D97-AF65-F5344CB8AC3E}">
        <p14:creationId xmlns:p14="http://schemas.microsoft.com/office/powerpoint/2010/main" val="4266321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827585" y="548680"/>
            <a:ext cx="7344816" cy="4524315"/>
          </a:xfrm>
          <a:prstGeom prst="rect">
            <a:avLst/>
          </a:prstGeom>
          <a:noFill/>
        </p:spPr>
        <p:txBody>
          <a:bodyPr wrap="square" rtlCol="0">
            <a:spAutoFit/>
          </a:bodyPr>
          <a:lstStyle/>
          <a:p>
            <a:r>
              <a:rPr lang="da-DK" sz="3200" b="1" dirty="0" err="1" smtClean="0"/>
              <a:t>Deontological</a:t>
            </a:r>
            <a:r>
              <a:rPr lang="da-DK" sz="3200" b="1" dirty="0" smtClean="0"/>
              <a:t> Reasoning - dilemmas</a:t>
            </a:r>
            <a:r>
              <a:rPr lang="da-DK" sz="3200" dirty="0" smtClean="0"/>
              <a:t> </a:t>
            </a:r>
          </a:p>
          <a:p>
            <a:endParaRPr lang="da-DK" sz="3200" dirty="0"/>
          </a:p>
          <a:p>
            <a:r>
              <a:rPr lang="da-DK" sz="3200" dirty="0" smtClean="0"/>
              <a:t>Ex: </a:t>
            </a:r>
            <a:r>
              <a:rPr lang="da-DK" sz="3200" dirty="0" err="1" smtClean="0"/>
              <a:t>Jews</a:t>
            </a:r>
            <a:r>
              <a:rPr lang="da-DK" sz="3200" dirty="0" smtClean="0"/>
              <a:t> </a:t>
            </a:r>
            <a:r>
              <a:rPr lang="da-DK" sz="3200" dirty="0" err="1" smtClean="0"/>
              <a:t>hidden</a:t>
            </a:r>
            <a:r>
              <a:rPr lang="da-DK" sz="3200" dirty="0" smtClean="0"/>
              <a:t> in the </a:t>
            </a:r>
            <a:r>
              <a:rPr lang="da-DK" sz="3200" dirty="0" err="1" smtClean="0"/>
              <a:t>attic</a:t>
            </a:r>
            <a:r>
              <a:rPr lang="da-DK" sz="3200" dirty="0" smtClean="0"/>
              <a:t> &amp; Gestapo </a:t>
            </a:r>
            <a:r>
              <a:rPr lang="da-DK" sz="3200" dirty="0" err="1" smtClean="0"/>
              <a:t>asking</a:t>
            </a:r>
            <a:r>
              <a:rPr lang="da-DK" sz="3200" dirty="0" smtClean="0"/>
              <a:t> </a:t>
            </a:r>
            <a:r>
              <a:rPr lang="da-DK" sz="3200" dirty="0" err="1" smtClean="0"/>
              <a:t>questions</a:t>
            </a:r>
            <a:r>
              <a:rPr lang="da-DK" sz="3200" dirty="0" smtClean="0"/>
              <a:t> at the </a:t>
            </a:r>
            <a:r>
              <a:rPr lang="da-DK" sz="3200" dirty="0" err="1" smtClean="0"/>
              <a:t>door</a:t>
            </a:r>
            <a:r>
              <a:rPr lang="da-DK" sz="3200" dirty="0" smtClean="0"/>
              <a:t>.</a:t>
            </a:r>
          </a:p>
          <a:p>
            <a:endParaRPr lang="da-DK" sz="3200" dirty="0"/>
          </a:p>
          <a:p>
            <a:r>
              <a:rPr lang="da-DK" sz="3200" dirty="0" smtClean="0"/>
              <a:t>Ex: In </a:t>
            </a:r>
            <a:r>
              <a:rPr lang="da-DK" sz="3200" dirty="0" err="1" smtClean="0"/>
              <a:t>some</a:t>
            </a:r>
            <a:r>
              <a:rPr lang="da-DK" sz="3200" dirty="0" smtClean="0"/>
              <a:t> case </a:t>
            </a:r>
            <a:r>
              <a:rPr lang="da-DK" sz="3200" dirty="0" err="1" smtClean="0"/>
              <a:t>you</a:t>
            </a:r>
            <a:r>
              <a:rPr lang="da-DK" sz="3200" dirty="0" smtClean="0"/>
              <a:t> </a:t>
            </a:r>
            <a:r>
              <a:rPr lang="da-DK" sz="3200" dirty="0" err="1" smtClean="0"/>
              <a:t>may</a:t>
            </a:r>
            <a:r>
              <a:rPr lang="da-DK" sz="3200" dirty="0" smtClean="0"/>
              <a:t> </a:t>
            </a:r>
            <a:r>
              <a:rPr lang="da-DK" sz="3200" dirty="0" err="1" smtClean="0"/>
              <a:t>only</a:t>
            </a:r>
            <a:r>
              <a:rPr lang="da-DK" sz="3200" dirty="0" smtClean="0"/>
              <a:t> </a:t>
            </a:r>
            <a:r>
              <a:rPr lang="da-DK" sz="3200" dirty="0" err="1" smtClean="0"/>
              <a:t>be</a:t>
            </a:r>
            <a:r>
              <a:rPr lang="da-DK" sz="3200" dirty="0" smtClean="0"/>
              <a:t> </a:t>
            </a:r>
            <a:r>
              <a:rPr lang="da-DK" sz="3200" dirty="0" err="1" smtClean="0"/>
              <a:t>able</a:t>
            </a:r>
            <a:r>
              <a:rPr lang="da-DK" sz="3200" dirty="0" smtClean="0"/>
              <a:t> to </a:t>
            </a:r>
            <a:r>
              <a:rPr lang="da-DK" sz="3200" dirty="0" err="1" smtClean="0"/>
              <a:t>feed</a:t>
            </a:r>
            <a:r>
              <a:rPr lang="da-DK" sz="3200" dirty="0" smtClean="0"/>
              <a:t> </a:t>
            </a:r>
            <a:r>
              <a:rPr lang="da-DK" sz="3200" dirty="0" err="1" smtClean="0"/>
              <a:t>you</a:t>
            </a:r>
            <a:r>
              <a:rPr lang="da-DK" sz="3200" dirty="0" smtClean="0"/>
              <a:t> </a:t>
            </a:r>
            <a:r>
              <a:rPr lang="da-DK" sz="3200" dirty="0" err="1" smtClean="0"/>
              <a:t>children</a:t>
            </a:r>
            <a:r>
              <a:rPr lang="da-DK" sz="3200" dirty="0" smtClean="0"/>
              <a:t> if </a:t>
            </a:r>
            <a:r>
              <a:rPr lang="da-DK" sz="3200" dirty="0" err="1" smtClean="0"/>
              <a:t>you</a:t>
            </a:r>
            <a:r>
              <a:rPr lang="da-DK" sz="3200" dirty="0" smtClean="0"/>
              <a:t> </a:t>
            </a:r>
            <a:r>
              <a:rPr lang="da-DK" sz="3200" dirty="0" err="1" smtClean="0"/>
              <a:t>steal</a:t>
            </a:r>
            <a:r>
              <a:rPr lang="da-DK" sz="3200" dirty="0" smtClean="0"/>
              <a:t>.</a:t>
            </a:r>
          </a:p>
          <a:p>
            <a:endParaRPr lang="da-DK" sz="3200" dirty="0"/>
          </a:p>
          <a:p>
            <a:endParaRPr lang="da-DK" sz="3200" dirty="0" smtClean="0"/>
          </a:p>
        </p:txBody>
      </p:sp>
    </p:spTree>
    <p:extLst>
      <p:ext uri="{BB962C8B-B14F-4D97-AF65-F5344CB8AC3E}">
        <p14:creationId xmlns:p14="http://schemas.microsoft.com/office/powerpoint/2010/main" val="1516690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2843808" y="-27384"/>
            <a:ext cx="6300192" cy="6986528"/>
          </a:xfrm>
          <a:prstGeom prst="rect">
            <a:avLst/>
          </a:prstGeom>
          <a:noFill/>
        </p:spPr>
        <p:txBody>
          <a:bodyPr wrap="square" rtlCol="0">
            <a:spAutoFit/>
          </a:bodyPr>
          <a:lstStyle/>
          <a:p>
            <a:r>
              <a:rPr lang="en-US" sz="3200" dirty="0"/>
              <a:t>M</a:t>
            </a:r>
            <a:r>
              <a:rPr lang="en-US" sz="3200" dirty="0" smtClean="0"/>
              <a:t>ajor premise: If </a:t>
            </a:r>
            <a:r>
              <a:rPr lang="en-US" sz="3200" dirty="0"/>
              <a:t>everyone took objects that don't belong </a:t>
            </a:r>
            <a:r>
              <a:rPr lang="en-US" sz="3200" dirty="0" smtClean="0"/>
              <a:t>to them</a:t>
            </a:r>
            <a:r>
              <a:rPr lang="en-US" sz="3200" dirty="0"/>
              <a:t>, all trust in institutions would break down and </a:t>
            </a:r>
            <a:r>
              <a:rPr lang="en-US" sz="3200" dirty="0" smtClean="0"/>
              <a:t>the economy </a:t>
            </a:r>
            <a:r>
              <a:rPr lang="en-US" sz="3200" dirty="0"/>
              <a:t>would collapse; therefore the practice </a:t>
            </a:r>
            <a:r>
              <a:rPr lang="en-US" sz="3200" dirty="0" smtClean="0"/>
              <a:t>of unauthorized </a:t>
            </a:r>
            <a:r>
              <a:rPr lang="en-US" sz="3200" dirty="0"/>
              <a:t>taking objects is contrary to the greatest </a:t>
            </a:r>
            <a:r>
              <a:rPr lang="en-US" sz="3200" dirty="0" smtClean="0"/>
              <a:t>good </a:t>
            </a:r>
            <a:r>
              <a:rPr lang="da-DK" sz="3200" dirty="0" smtClean="0"/>
              <a:t>of </a:t>
            </a:r>
            <a:r>
              <a:rPr lang="da-DK" sz="3200" dirty="0"/>
              <a:t>the society;</a:t>
            </a:r>
          </a:p>
          <a:p>
            <a:r>
              <a:rPr lang="en-US" sz="3200" dirty="0"/>
              <a:t>M</a:t>
            </a:r>
            <a:r>
              <a:rPr lang="en-US" sz="3200" dirty="0" smtClean="0"/>
              <a:t>inor premise: Taking </a:t>
            </a:r>
            <a:r>
              <a:rPr lang="en-US" sz="3200" dirty="0"/>
              <a:t>this necklace in these </a:t>
            </a:r>
            <a:r>
              <a:rPr lang="en-US" sz="3200" dirty="0" smtClean="0"/>
              <a:t>circumstances would </a:t>
            </a:r>
            <a:r>
              <a:rPr lang="en-US" sz="3200" dirty="0"/>
              <a:t>therefore be contrary to the greatest good of </a:t>
            </a:r>
            <a:r>
              <a:rPr lang="en-US" sz="3200" dirty="0" smtClean="0"/>
              <a:t>the </a:t>
            </a:r>
            <a:r>
              <a:rPr lang="da-DK" sz="3200" dirty="0" smtClean="0"/>
              <a:t>society</a:t>
            </a:r>
            <a:r>
              <a:rPr lang="da-DK" sz="3200" dirty="0"/>
              <a:t>;</a:t>
            </a:r>
          </a:p>
          <a:p>
            <a:r>
              <a:rPr lang="en-US" sz="3200" dirty="0" smtClean="0"/>
              <a:t>Conclusion</a:t>
            </a:r>
            <a:r>
              <a:rPr lang="en-US" sz="3200" dirty="0"/>
              <a:t>:</a:t>
            </a:r>
            <a:r>
              <a:rPr lang="en-US" sz="3200" dirty="0" smtClean="0"/>
              <a:t> </a:t>
            </a:r>
            <a:r>
              <a:rPr lang="en-US" sz="3200" dirty="0"/>
              <a:t>This act is not right and I should not do it</a:t>
            </a:r>
            <a:r>
              <a:rPr lang="en-US" sz="3200" dirty="0" smtClean="0"/>
              <a:t>.</a:t>
            </a:r>
            <a:r>
              <a:rPr lang="da-DK" b="1" dirty="0" smtClean="0"/>
              <a:t> </a:t>
            </a:r>
            <a:endParaRPr lang="da-DK" dirty="0"/>
          </a:p>
        </p:txBody>
      </p:sp>
      <p:pic>
        <p:nvPicPr>
          <p:cNvPr id="7170" name="Picture 2" descr="ASOS Vintage Style Filigree Flower Choker Neckl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764704"/>
            <a:ext cx="2762250" cy="3524251"/>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35497" y="4414460"/>
            <a:ext cx="3024336" cy="1077218"/>
          </a:xfrm>
          <a:prstGeom prst="rect">
            <a:avLst/>
          </a:prstGeom>
          <a:noFill/>
        </p:spPr>
        <p:txBody>
          <a:bodyPr wrap="square" rtlCol="0">
            <a:spAutoFit/>
          </a:bodyPr>
          <a:lstStyle/>
          <a:p>
            <a:r>
              <a:rPr lang="da-DK" sz="3200" b="1" dirty="0" smtClean="0"/>
              <a:t>Reasoning </a:t>
            </a:r>
            <a:r>
              <a:rPr lang="da-DK" sz="3200" b="1" dirty="0"/>
              <a:t>from </a:t>
            </a:r>
            <a:r>
              <a:rPr lang="da-DK" sz="3200" b="1" dirty="0" err="1" smtClean="0"/>
              <a:t>Consequences</a:t>
            </a:r>
            <a:endParaRPr lang="da-DK" sz="3200" b="1" dirty="0" smtClean="0"/>
          </a:p>
        </p:txBody>
      </p:sp>
    </p:spTree>
    <p:extLst>
      <p:ext uri="{BB962C8B-B14F-4D97-AF65-F5344CB8AC3E}">
        <p14:creationId xmlns:p14="http://schemas.microsoft.com/office/powerpoint/2010/main" val="224736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251520" y="440869"/>
            <a:ext cx="5256584" cy="6555641"/>
          </a:xfrm>
          <a:prstGeom prst="rect">
            <a:avLst/>
          </a:prstGeom>
          <a:noFill/>
        </p:spPr>
        <p:txBody>
          <a:bodyPr wrap="square" rtlCol="0">
            <a:spAutoFit/>
          </a:bodyPr>
          <a:lstStyle/>
          <a:p>
            <a:r>
              <a:rPr lang="da-DK" sz="3200" b="1" dirty="0" smtClean="0"/>
              <a:t>Reasoning </a:t>
            </a:r>
            <a:r>
              <a:rPr lang="da-DK" sz="3200" b="1" dirty="0"/>
              <a:t>from </a:t>
            </a:r>
            <a:r>
              <a:rPr lang="da-DK" sz="3200" b="1" dirty="0" err="1" smtClean="0"/>
              <a:t>Consequences</a:t>
            </a:r>
            <a:r>
              <a:rPr lang="da-DK" sz="3200" b="1" dirty="0" smtClean="0"/>
              <a:t> (</a:t>
            </a:r>
            <a:r>
              <a:rPr lang="da-DK" sz="3200" b="1" dirty="0" err="1" smtClean="0"/>
              <a:t>utilitarism</a:t>
            </a:r>
            <a:r>
              <a:rPr lang="da-DK" sz="3200" dirty="0" smtClean="0"/>
              <a:t>) </a:t>
            </a:r>
          </a:p>
          <a:p>
            <a:endParaRPr lang="da-DK" sz="3200" dirty="0"/>
          </a:p>
          <a:p>
            <a:r>
              <a:rPr lang="da-DK" sz="3200" dirty="0" smtClean="0"/>
              <a:t>This </a:t>
            </a:r>
            <a:r>
              <a:rPr lang="da-DK" sz="3200" dirty="0" err="1" smtClean="0"/>
              <a:t>means</a:t>
            </a:r>
            <a:r>
              <a:rPr lang="da-DK" sz="3200" dirty="0" smtClean="0"/>
              <a:t> </a:t>
            </a:r>
            <a:r>
              <a:rPr lang="da-DK" sz="3200" dirty="0" err="1" smtClean="0"/>
              <a:t>that</a:t>
            </a:r>
            <a:r>
              <a:rPr lang="da-DK" sz="3200" dirty="0" smtClean="0"/>
              <a:t> </a:t>
            </a:r>
            <a:r>
              <a:rPr lang="da-DK" sz="3200" dirty="0" err="1" smtClean="0"/>
              <a:t>you</a:t>
            </a:r>
            <a:r>
              <a:rPr lang="da-DK" sz="3200" dirty="0" smtClean="0"/>
              <a:t> </a:t>
            </a:r>
            <a:r>
              <a:rPr lang="da-DK" sz="3200" dirty="0" err="1" smtClean="0"/>
              <a:t>should</a:t>
            </a:r>
            <a:r>
              <a:rPr lang="da-DK" sz="3200" dirty="0" smtClean="0"/>
              <a:t> do </a:t>
            </a:r>
            <a:r>
              <a:rPr lang="da-DK" sz="3200" dirty="0" err="1" smtClean="0"/>
              <a:t>what</a:t>
            </a:r>
            <a:r>
              <a:rPr lang="da-DK" sz="3200" dirty="0" smtClean="0"/>
              <a:t> </a:t>
            </a:r>
            <a:r>
              <a:rPr lang="da-DK" sz="3200" dirty="0" err="1" smtClean="0"/>
              <a:t>leads</a:t>
            </a:r>
            <a:r>
              <a:rPr lang="da-DK" sz="3200" dirty="0" smtClean="0"/>
              <a:t> to </a:t>
            </a:r>
            <a:r>
              <a:rPr lang="da-DK" sz="3200" dirty="0" err="1" smtClean="0"/>
              <a:t>greatest</a:t>
            </a:r>
            <a:r>
              <a:rPr lang="da-DK" sz="3200" dirty="0" smtClean="0"/>
              <a:t> </a:t>
            </a:r>
            <a:r>
              <a:rPr lang="da-DK" sz="3200" dirty="0" err="1" smtClean="0"/>
              <a:t>happiness</a:t>
            </a:r>
            <a:r>
              <a:rPr lang="da-DK" sz="3200" dirty="0" smtClean="0"/>
              <a:t> of the </a:t>
            </a:r>
            <a:r>
              <a:rPr lang="da-DK" sz="3200" dirty="0" err="1" smtClean="0"/>
              <a:t>greatest</a:t>
            </a:r>
            <a:r>
              <a:rPr lang="da-DK" sz="3200" dirty="0" smtClean="0"/>
              <a:t> </a:t>
            </a:r>
            <a:r>
              <a:rPr lang="da-DK" sz="3200" dirty="0" err="1" smtClean="0"/>
              <a:t>number</a:t>
            </a:r>
            <a:r>
              <a:rPr lang="da-DK" sz="3200" dirty="0" smtClean="0"/>
              <a:t> of persons in society.</a:t>
            </a:r>
          </a:p>
          <a:p>
            <a:endParaRPr lang="da-DK" sz="3200" dirty="0"/>
          </a:p>
          <a:p>
            <a:r>
              <a:rPr lang="da-DK" sz="3200" dirty="0" smtClean="0"/>
              <a:t>Problems:</a:t>
            </a:r>
          </a:p>
          <a:p>
            <a:r>
              <a:rPr lang="da-DK" sz="3200" dirty="0" smtClean="0"/>
              <a:t>1) </a:t>
            </a:r>
            <a:r>
              <a:rPr lang="da-DK" sz="3200" dirty="0" err="1" smtClean="0"/>
              <a:t>What</a:t>
            </a:r>
            <a:r>
              <a:rPr lang="da-DK" sz="3200" dirty="0" smtClean="0"/>
              <a:t> units </a:t>
            </a:r>
            <a:r>
              <a:rPr lang="da-DK" sz="3200" dirty="0" err="1" smtClean="0"/>
              <a:t>should</a:t>
            </a:r>
            <a:r>
              <a:rPr lang="da-DK" sz="3200" dirty="0" smtClean="0"/>
              <a:t> </a:t>
            </a:r>
            <a:r>
              <a:rPr lang="da-DK" sz="3200" dirty="0" err="1" smtClean="0"/>
              <a:t>be</a:t>
            </a:r>
            <a:r>
              <a:rPr lang="da-DK" sz="3200" dirty="0" smtClean="0"/>
              <a:t> </a:t>
            </a:r>
            <a:r>
              <a:rPr lang="da-DK" sz="3200" dirty="0" err="1" smtClean="0"/>
              <a:t>used</a:t>
            </a:r>
            <a:r>
              <a:rPr lang="da-DK" sz="3200" dirty="0" smtClean="0"/>
              <a:t>?</a:t>
            </a:r>
            <a:endParaRPr lang="da-DK" sz="3200" dirty="0"/>
          </a:p>
          <a:p>
            <a:r>
              <a:rPr lang="da-DK" sz="3200" dirty="0" smtClean="0"/>
              <a:t>2) </a:t>
            </a:r>
            <a:r>
              <a:rPr lang="da-DK" sz="3200" dirty="0" err="1" smtClean="0"/>
              <a:t>Who</a:t>
            </a:r>
            <a:r>
              <a:rPr lang="da-DK" sz="3200" dirty="0" smtClean="0"/>
              <a:t> </a:t>
            </a:r>
            <a:r>
              <a:rPr lang="da-DK" sz="3200" dirty="0" err="1" smtClean="0"/>
              <a:t>should</a:t>
            </a:r>
            <a:r>
              <a:rPr lang="da-DK" sz="3200" dirty="0" smtClean="0"/>
              <a:t> </a:t>
            </a:r>
            <a:r>
              <a:rPr lang="da-DK" sz="3200" dirty="0" err="1" smtClean="0"/>
              <a:t>be</a:t>
            </a:r>
            <a:r>
              <a:rPr lang="da-DK" sz="3200" dirty="0" smtClean="0"/>
              <a:t> </a:t>
            </a:r>
            <a:r>
              <a:rPr lang="da-DK" sz="3200" dirty="0" err="1" smtClean="0"/>
              <a:t>included</a:t>
            </a:r>
            <a:r>
              <a:rPr lang="da-DK" sz="3200" dirty="0" smtClean="0"/>
              <a:t> in the </a:t>
            </a:r>
            <a:r>
              <a:rPr lang="da-DK" sz="3200" dirty="0" err="1" smtClean="0"/>
              <a:t>calculation</a:t>
            </a:r>
            <a:r>
              <a:rPr lang="da-DK" sz="3200" dirty="0" smtClean="0"/>
              <a:t>?</a:t>
            </a:r>
            <a:r>
              <a:rPr lang="da-DK" dirty="0" smtClean="0"/>
              <a:t> </a:t>
            </a:r>
            <a:endParaRPr lang="da-DK" dirty="0"/>
          </a:p>
          <a:p>
            <a:endParaRPr lang="da-DK" b="1" dirty="0"/>
          </a:p>
          <a:p>
            <a:r>
              <a:rPr lang="da-DK" b="1" dirty="0" smtClean="0"/>
              <a:t> </a:t>
            </a:r>
            <a:endParaRPr lang="da-DK" dirty="0"/>
          </a:p>
        </p:txBody>
      </p:sp>
      <p:pic>
        <p:nvPicPr>
          <p:cNvPr id="13314" name="Picture 2" descr="John Stuart Mill by London Stereoscopic Company, c18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9589" y="548680"/>
            <a:ext cx="2428875" cy="3048001"/>
          </a:xfrm>
          <a:prstGeom prst="rect">
            <a:avLst/>
          </a:prstGeom>
          <a:noFill/>
          <a:extLst>
            <a:ext uri="{909E8E84-426E-40DD-AFC4-6F175D3DCCD1}">
              <a14:hiddenFill xmlns:a14="http://schemas.microsoft.com/office/drawing/2010/main">
                <a:solidFill>
                  <a:srgbClr val="FFFFFF"/>
                </a:solidFill>
              </a14:hiddenFill>
            </a:ext>
          </a:extLst>
        </p:spPr>
      </p:pic>
      <p:sp>
        <p:nvSpPr>
          <p:cNvPr id="3" name="Tekstboks 2"/>
          <p:cNvSpPr txBox="1"/>
          <p:nvPr/>
        </p:nvSpPr>
        <p:spPr>
          <a:xfrm>
            <a:off x="6084169" y="4293096"/>
            <a:ext cx="2880320" cy="1077218"/>
          </a:xfrm>
          <a:prstGeom prst="rect">
            <a:avLst/>
          </a:prstGeom>
          <a:noFill/>
        </p:spPr>
        <p:txBody>
          <a:bodyPr wrap="square" rtlCol="0">
            <a:spAutoFit/>
          </a:bodyPr>
          <a:lstStyle/>
          <a:p>
            <a:r>
              <a:rPr lang="da-DK" sz="3200" dirty="0" smtClean="0"/>
              <a:t>John Stuart </a:t>
            </a:r>
            <a:r>
              <a:rPr lang="da-DK" sz="3200" dirty="0" err="1" smtClean="0"/>
              <a:t>Mill</a:t>
            </a:r>
            <a:r>
              <a:rPr lang="da-DK" sz="3200" dirty="0" smtClean="0"/>
              <a:t> (1806-73)</a:t>
            </a:r>
            <a:endParaRPr lang="da-DK" sz="3200" dirty="0"/>
          </a:p>
        </p:txBody>
      </p:sp>
    </p:spTree>
    <p:extLst>
      <p:ext uri="{BB962C8B-B14F-4D97-AF65-F5344CB8AC3E}">
        <p14:creationId xmlns:p14="http://schemas.microsoft.com/office/powerpoint/2010/main" val="1221534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a-DK"/>
          </a:p>
        </p:txBody>
      </p:sp>
      <p:grpSp>
        <p:nvGrpSpPr>
          <p:cNvPr id="4" name="Group 3"/>
          <p:cNvGrpSpPr>
            <a:grpSpLocks noChangeAspect="1"/>
          </p:cNvGrpSpPr>
          <p:nvPr/>
        </p:nvGrpSpPr>
        <p:grpSpPr bwMode="auto">
          <a:xfrm>
            <a:off x="152400" y="464545"/>
            <a:ext cx="8740080" cy="5559456"/>
            <a:chOff x="2722" y="5063"/>
            <a:chExt cx="6917" cy="4508"/>
          </a:xfrm>
        </p:grpSpPr>
        <p:sp>
          <p:nvSpPr>
            <p:cNvPr id="5" name="AutoShape 43"/>
            <p:cNvSpPr>
              <a:spLocks noChangeAspect="1" noChangeArrowheads="1" noTextEdit="1"/>
            </p:cNvSpPr>
            <p:nvPr/>
          </p:nvSpPr>
          <p:spPr bwMode="auto">
            <a:xfrm>
              <a:off x="2722" y="5248"/>
              <a:ext cx="6917" cy="384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6" name="Line 42"/>
            <p:cNvSpPr>
              <a:spLocks noChangeShapeType="1"/>
            </p:cNvSpPr>
            <p:nvPr/>
          </p:nvSpPr>
          <p:spPr bwMode="auto">
            <a:xfrm>
              <a:off x="2842" y="6448"/>
              <a:ext cx="6600" cy="1"/>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7" name="Line 41"/>
            <p:cNvSpPr>
              <a:spLocks noChangeShapeType="1"/>
            </p:cNvSpPr>
            <p:nvPr/>
          </p:nvSpPr>
          <p:spPr bwMode="auto">
            <a:xfrm>
              <a:off x="2842" y="7408"/>
              <a:ext cx="6600" cy="1"/>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8" name="Line 40"/>
            <p:cNvSpPr>
              <a:spLocks noChangeShapeType="1"/>
            </p:cNvSpPr>
            <p:nvPr/>
          </p:nvSpPr>
          <p:spPr bwMode="auto">
            <a:xfrm>
              <a:off x="2842" y="8248"/>
              <a:ext cx="6600" cy="1"/>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9" name="Line 39"/>
            <p:cNvSpPr>
              <a:spLocks noChangeShapeType="1"/>
            </p:cNvSpPr>
            <p:nvPr/>
          </p:nvSpPr>
          <p:spPr bwMode="auto">
            <a:xfrm flipV="1">
              <a:off x="2842" y="5728"/>
              <a:ext cx="6600" cy="1"/>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 name="Text Box 38"/>
            <p:cNvSpPr txBox="1">
              <a:spLocks noChangeArrowheads="1"/>
            </p:cNvSpPr>
            <p:nvPr/>
          </p:nvSpPr>
          <p:spPr bwMode="auto">
            <a:xfrm>
              <a:off x="5398" y="5063"/>
              <a:ext cx="1044" cy="36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10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  </a:t>
              </a: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Outcome</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7"/>
            <p:cNvSpPr txBox="1">
              <a:spLocks noChangeArrowheads="1"/>
            </p:cNvSpPr>
            <p:nvPr/>
          </p:nvSpPr>
          <p:spPr bwMode="auto">
            <a:xfrm>
              <a:off x="7042" y="5935"/>
              <a:ext cx="1338"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Unintended</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36"/>
            <p:cNvSpPr txBox="1">
              <a:spLocks noChangeArrowheads="1"/>
            </p:cNvSpPr>
            <p:nvPr/>
          </p:nvSpPr>
          <p:spPr bwMode="auto">
            <a:xfrm>
              <a:off x="3922" y="5935"/>
              <a:ext cx="1102"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Intended</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35"/>
            <p:cNvSpPr txBox="1">
              <a:spLocks noChangeArrowheads="1"/>
            </p:cNvSpPr>
            <p:nvPr/>
          </p:nvSpPr>
          <p:spPr bwMode="auto">
            <a:xfrm>
              <a:off x="5362" y="7695"/>
              <a:ext cx="961"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 Box 34"/>
            <p:cNvSpPr txBox="1">
              <a:spLocks noChangeArrowheads="1"/>
            </p:cNvSpPr>
            <p:nvPr/>
          </p:nvSpPr>
          <p:spPr bwMode="auto">
            <a:xfrm>
              <a:off x="6202" y="7695"/>
              <a:ext cx="1289"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Unethical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33"/>
            <p:cNvSpPr txBox="1">
              <a:spLocks noChangeArrowheads="1"/>
            </p:cNvSpPr>
            <p:nvPr/>
          </p:nvSpPr>
          <p:spPr bwMode="auto">
            <a:xfrm>
              <a:off x="4282" y="7695"/>
              <a:ext cx="1158"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Unethical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32"/>
            <p:cNvSpPr txBox="1">
              <a:spLocks noChangeArrowheads="1"/>
            </p:cNvSpPr>
            <p:nvPr/>
          </p:nvSpPr>
          <p:spPr bwMode="auto">
            <a:xfrm>
              <a:off x="3442" y="7695"/>
              <a:ext cx="983"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31"/>
            <p:cNvSpPr txBox="1">
              <a:spLocks noChangeArrowheads="1"/>
            </p:cNvSpPr>
            <p:nvPr/>
          </p:nvSpPr>
          <p:spPr bwMode="auto">
            <a:xfrm>
              <a:off x="7642" y="6460"/>
              <a:ext cx="1990" cy="6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Not reasonably</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predictable</a:t>
              </a:r>
              <a:endParaRPr kumimoji="0" lang="en-US" altLang="da-DK" sz="2400" b="0" i="0" u="none" strike="noStrike" cap="none" normalizeH="0" baseline="0" dirty="0" smtClean="0">
                <a:ln>
                  <a:noFill/>
                </a:ln>
                <a:solidFill>
                  <a:schemeClr val="tx1"/>
                </a:solidFill>
                <a:effectLst/>
              </a:endParaRPr>
            </a:p>
          </p:txBody>
        </p:sp>
        <p:sp>
          <p:nvSpPr>
            <p:cNvPr id="18" name="Text Box 30"/>
            <p:cNvSpPr txBox="1">
              <a:spLocks noChangeArrowheads="1"/>
            </p:cNvSpPr>
            <p:nvPr/>
          </p:nvSpPr>
          <p:spPr bwMode="auto">
            <a:xfrm>
              <a:off x="5722" y="6519"/>
              <a:ext cx="1423" cy="6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Reasonably</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predictable</a:t>
              </a:r>
              <a:endParaRPr kumimoji="0" lang="en-US" altLang="da-DK" sz="2400" b="0" i="0" u="none" strike="noStrike" cap="none" normalizeH="0" baseline="0" dirty="0" smtClean="0">
                <a:ln>
                  <a:noFill/>
                </a:ln>
                <a:solidFill>
                  <a:schemeClr val="tx1"/>
                </a:solidFill>
                <a:effectLst/>
              </a:endParaRPr>
            </a:p>
          </p:txBody>
        </p:sp>
        <p:sp>
          <p:nvSpPr>
            <p:cNvPr id="19" name="Text Box 29"/>
            <p:cNvSpPr txBox="1">
              <a:spLocks noChangeArrowheads="1"/>
            </p:cNvSpPr>
            <p:nvPr/>
          </p:nvSpPr>
          <p:spPr bwMode="auto">
            <a:xfrm>
              <a:off x="7522" y="7695"/>
              <a:ext cx="971"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28"/>
            <p:cNvSpPr txBox="1">
              <a:spLocks noChangeArrowheads="1"/>
            </p:cNvSpPr>
            <p:nvPr/>
          </p:nvSpPr>
          <p:spPr bwMode="auto">
            <a:xfrm>
              <a:off x="8362" y="7695"/>
              <a:ext cx="1270" cy="33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spAutoFit/>
            </a:bodyPr>
            <a:lstStyle/>
            <a:p>
              <a:pPr marL="0" marR="0" lvl="0" indent="144463" algn="just"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Unethical</a:t>
              </a:r>
              <a:endParaRPr kumimoji="0" lang="en-US" altLang="da-D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27"/>
            <p:cNvSpPr txBox="1">
              <a:spLocks noChangeArrowheads="1"/>
            </p:cNvSpPr>
            <p:nvPr/>
          </p:nvSpPr>
          <p:spPr bwMode="auto">
            <a:xfrm>
              <a:off x="3322" y="8494"/>
              <a:ext cx="993" cy="594"/>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Praise-</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worthy</a:t>
              </a:r>
              <a:endParaRPr kumimoji="0" lang="en-US" altLang="da-DK" sz="2400" b="0" i="0" u="none" strike="noStrike" cap="none" normalizeH="0" baseline="0" dirty="0" smtClean="0">
                <a:ln>
                  <a:noFill/>
                </a:ln>
                <a:solidFill>
                  <a:schemeClr val="tx1"/>
                </a:solidFill>
                <a:effectLst/>
              </a:endParaRPr>
            </a:p>
          </p:txBody>
        </p:sp>
        <p:sp>
          <p:nvSpPr>
            <p:cNvPr id="22" name="Text Box 26"/>
            <p:cNvSpPr txBox="1">
              <a:spLocks noChangeArrowheads="1"/>
            </p:cNvSpPr>
            <p:nvPr/>
          </p:nvSpPr>
          <p:spPr bwMode="auto">
            <a:xfrm>
              <a:off x="4324" y="8488"/>
              <a:ext cx="1250" cy="71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Respon-sible</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and at fault</a:t>
              </a:r>
              <a:endParaRPr kumimoji="0" lang="en-US" altLang="da-DK" sz="2400" b="0" i="0" u="none" strike="noStrike" cap="none" normalizeH="0" baseline="0" dirty="0" smtClean="0">
                <a:ln>
                  <a:noFill/>
                </a:ln>
                <a:solidFill>
                  <a:schemeClr val="tx1"/>
                </a:solidFill>
                <a:effectLst/>
              </a:endParaRPr>
            </a:p>
          </p:txBody>
        </p:sp>
        <p:sp>
          <p:nvSpPr>
            <p:cNvPr id="23" name="Text Box 25"/>
            <p:cNvSpPr txBox="1">
              <a:spLocks noChangeArrowheads="1"/>
            </p:cNvSpPr>
            <p:nvPr/>
          </p:nvSpPr>
          <p:spPr bwMode="auto">
            <a:xfrm>
              <a:off x="5377" y="8488"/>
              <a:ext cx="1071" cy="108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Not </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lang="en-US" altLang="da-DK" sz="2400" dirty="0" err="1">
                  <a:solidFill>
                    <a:srgbClr val="000000"/>
                  </a:solidFill>
                  <a:latin typeface="Times" pitchFamily="18" charset="0"/>
                  <a:ea typeface="Times New Roman" pitchFamily="18" charset="0"/>
                  <a:cs typeface="Times" pitchFamily="18" charset="0"/>
                </a:rPr>
                <a:t>r</a:t>
              </a: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espon-sible</a:t>
              </a:r>
              <a:endParaRPr kumimoji="0" lang="en-US" altLang="da-DK" sz="2400" b="0" i="0" u="none" strike="noStrike" cap="none" normalizeH="0" baseline="0" dirty="0" smtClean="0">
                <a:ln>
                  <a:noFill/>
                </a:ln>
                <a:solidFill>
                  <a:schemeClr val="tx1"/>
                </a:solidFill>
                <a:effectLst/>
              </a:endParaRPr>
            </a:p>
          </p:txBody>
        </p:sp>
        <p:sp>
          <p:nvSpPr>
            <p:cNvPr id="24" name="Text Box 24"/>
            <p:cNvSpPr txBox="1">
              <a:spLocks noChangeArrowheads="1"/>
            </p:cNvSpPr>
            <p:nvPr/>
          </p:nvSpPr>
          <p:spPr bwMode="auto">
            <a:xfrm>
              <a:off x="6450" y="8488"/>
              <a:ext cx="1041" cy="106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Respon</a:t>
              </a: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 </a:t>
              </a: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sible</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and at fault</a:t>
              </a:r>
              <a:endParaRPr kumimoji="0" lang="en-US" altLang="da-DK" sz="2400" b="0" i="0" u="none" strike="noStrike" cap="none" normalizeH="0" baseline="0" dirty="0" smtClean="0">
                <a:ln>
                  <a:noFill/>
                </a:ln>
                <a:solidFill>
                  <a:schemeClr val="tx1"/>
                </a:solidFill>
                <a:effectLst/>
              </a:endParaRPr>
            </a:p>
          </p:txBody>
        </p:sp>
        <p:sp>
          <p:nvSpPr>
            <p:cNvPr id="25" name="Text Box 23"/>
            <p:cNvSpPr txBox="1">
              <a:spLocks noChangeArrowheads="1"/>
            </p:cNvSpPr>
            <p:nvPr/>
          </p:nvSpPr>
          <p:spPr bwMode="auto">
            <a:xfrm>
              <a:off x="7400" y="8488"/>
              <a:ext cx="1327" cy="6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Not</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lang="en-US" altLang="da-DK" sz="2400" dirty="0" err="1">
                  <a:solidFill>
                    <a:srgbClr val="000000"/>
                  </a:solidFill>
                  <a:latin typeface="Times" pitchFamily="18" charset="0"/>
                  <a:ea typeface="Times New Roman" pitchFamily="18" charset="0"/>
                  <a:cs typeface="Times" pitchFamily="18" charset="0"/>
                </a:rPr>
                <a:t>r</a:t>
              </a: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espon-sible</a:t>
              </a:r>
              <a:endParaRPr kumimoji="0" lang="en-US" altLang="da-DK" sz="2400" b="0" i="0" u="none" strike="noStrike" cap="none" normalizeH="0" baseline="0" dirty="0" smtClean="0">
                <a:ln>
                  <a:noFill/>
                </a:ln>
                <a:solidFill>
                  <a:schemeClr val="tx1"/>
                </a:solidFill>
                <a:effectLst/>
              </a:endParaRPr>
            </a:p>
          </p:txBody>
        </p:sp>
        <p:sp>
          <p:nvSpPr>
            <p:cNvPr id="26" name="Text Box 22"/>
            <p:cNvSpPr txBox="1">
              <a:spLocks noChangeArrowheads="1"/>
            </p:cNvSpPr>
            <p:nvPr/>
          </p:nvSpPr>
          <p:spPr bwMode="auto">
            <a:xfrm>
              <a:off x="8494" y="8504"/>
              <a:ext cx="1131" cy="106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350" tIns="20676" rIns="41350" bIns="20676" numCol="1" anchor="t" anchorCtr="0" compatLnSpc="1">
              <a:prstTxWarp prst="textNoShape">
                <a:avLst/>
              </a:prstTxWarp>
            </a:bodyPr>
            <a:lstStyle>
              <a:lvl1pPr indent="1444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44463" algn="ctr" defTabSz="914400" rtl="0" eaLnBrk="1" fontAlgn="base" latinLnBrk="0" hangingPunct="1">
                <a:lnSpc>
                  <a:spcPct val="100000"/>
                </a:lnSpc>
                <a:spcBef>
                  <a:spcPct val="0"/>
                </a:spcBef>
                <a:spcAft>
                  <a:spcPct val="0"/>
                </a:spcAft>
                <a:buClrTx/>
                <a:buSzTx/>
                <a:buFontTx/>
                <a:buNone/>
                <a:tabLst/>
              </a:pPr>
              <a:r>
                <a:rPr kumimoji="0" lang="en-US" altLang="da-DK" sz="2400" b="0" i="0" u="none" strike="noStrike" cap="none" normalizeH="0" baseline="0" dirty="0" err="1" smtClean="0">
                  <a:ln>
                    <a:noFill/>
                  </a:ln>
                  <a:solidFill>
                    <a:srgbClr val="000000"/>
                  </a:solidFill>
                  <a:effectLst/>
                  <a:latin typeface="Times" pitchFamily="18" charset="0"/>
                  <a:ea typeface="Times New Roman" pitchFamily="18" charset="0"/>
                  <a:cs typeface="Times" pitchFamily="18" charset="0"/>
                </a:rPr>
                <a:t>Respon-sible</a:t>
              </a:r>
              <a:endParaRPr kumimoji="0" lang="en-US" altLang="da-DK" sz="2400" b="0" i="0" u="none" strike="noStrike" cap="none" normalizeH="0" baseline="0" dirty="0" smtClean="0">
                <a:ln>
                  <a:noFill/>
                </a:ln>
                <a:solidFill>
                  <a:schemeClr val="tx1"/>
                </a:solidFill>
                <a:effectLst/>
              </a:endParaRPr>
            </a:p>
            <a:p>
              <a:pPr marL="0" marR="0" lvl="0" indent="144463" algn="ctr" defTabSz="914400" rtl="0" eaLnBrk="0" fontAlgn="base" latinLnBrk="0" hangingPunct="0">
                <a:lnSpc>
                  <a:spcPct val="100000"/>
                </a:lnSpc>
                <a:spcBef>
                  <a:spcPct val="0"/>
                </a:spcBef>
                <a:spcAft>
                  <a:spcPct val="0"/>
                </a:spcAft>
                <a:buClrTx/>
                <a:buSzTx/>
                <a:buFontTx/>
                <a:buNone/>
                <a:tabLst/>
              </a:pPr>
              <a:r>
                <a:rPr kumimoji="0" lang="en-US" altLang="da-DK" sz="2400" b="0" i="0" u="none" strike="noStrike" cap="none" normalizeH="0" baseline="0" dirty="0" smtClean="0">
                  <a:ln>
                    <a:noFill/>
                  </a:ln>
                  <a:solidFill>
                    <a:srgbClr val="000000"/>
                  </a:solidFill>
                  <a:effectLst/>
                  <a:latin typeface="Times" pitchFamily="18" charset="0"/>
                  <a:ea typeface="Times New Roman" pitchFamily="18" charset="0"/>
                  <a:cs typeface="Times" pitchFamily="18" charset="0"/>
                </a:rPr>
                <a:t>and at fault</a:t>
              </a:r>
              <a:endParaRPr kumimoji="0" lang="en-US" altLang="da-DK" sz="2400" b="0" i="0" u="none" strike="noStrike" cap="none" normalizeH="0" baseline="0" dirty="0" smtClean="0">
                <a:ln>
                  <a:noFill/>
                </a:ln>
                <a:solidFill>
                  <a:schemeClr val="tx1"/>
                </a:solidFill>
                <a:effectLst/>
              </a:endParaRPr>
            </a:p>
          </p:txBody>
        </p:sp>
        <p:sp>
          <p:nvSpPr>
            <p:cNvPr id="27" name="Line 21"/>
            <p:cNvSpPr>
              <a:spLocks noChangeShapeType="1"/>
            </p:cNvSpPr>
            <p:nvPr/>
          </p:nvSpPr>
          <p:spPr bwMode="auto">
            <a:xfrm flipH="1">
              <a:off x="3996" y="6220"/>
              <a:ext cx="439" cy="14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8" name="Line 20"/>
            <p:cNvSpPr>
              <a:spLocks noChangeShapeType="1"/>
            </p:cNvSpPr>
            <p:nvPr/>
          </p:nvSpPr>
          <p:spPr bwMode="auto">
            <a:xfrm>
              <a:off x="4435" y="6220"/>
              <a:ext cx="482" cy="14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9" name="Line 19"/>
            <p:cNvSpPr>
              <a:spLocks noChangeShapeType="1"/>
            </p:cNvSpPr>
            <p:nvPr/>
          </p:nvSpPr>
          <p:spPr bwMode="auto">
            <a:xfrm>
              <a:off x="3996"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30" name="Line 18"/>
            <p:cNvSpPr>
              <a:spLocks noChangeShapeType="1"/>
            </p:cNvSpPr>
            <p:nvPr/>
          </p:nvSpPr>
          <p:spPr bwMode="auto">
            <a:xfrm>
              <a:off x="4917"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31" name="Line 17"/>
            <p:cNvSpPr>
              <a:spLocks noChangeShapeType="1"/>
            </p:cNvSpPr>
            <p:nvPr/>
          </p:nvSpPr>
          <p:spPr bwMode="auto">
            <a:xfrm>
              <a:off x="5909"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24" name="Line 16"/>
            <p:cNvSpPr>
              <a:spLocks noChangeShapeType="1"/>
            </p:cNvSpPr>
            <p:nvPr/>
          </p:nvSpPr>
          <p:spPr bwMode="auto">
            <a:xfrm>
              <a:off x="6918"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25" name="Line 15"/>
            <p:cNvSpPr>
              <a:spLocks noChangeShapeType="1"/>
            </p:cNvSpPr>
            <p:nvPr/>
          </p:nvSpPr>
          <p:spPr bwMode="auto">
            <a:xfrm>
              <a:off x="8054"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27" name="Line 14"/>
            <p:cNvSpPr>
              <a:spLocks noChangeShapeType="1"/>
            </p:cNvSpPr>
            <p:nvPr/>
          </p:nvSpPr>
          <p:spPr bwMode="auto">
            <a:xfrm>
              <a:off x="9028" y="7947"/>
              <a:ext cx="0" cy="54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28" name="Line 13"/>
            <p:cNvSpPr>
              <a:spLocks noChangeShapeType="1"/>
            </p:cNvSpPr>
            <p:nvPr/>
          </p:nvSpPr>
          <p:spPr bwMode="auto">
            <a:xfrm flipH="1">
              <a:off x="6669" y="6208"/>
              <a:ext cx="973"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29" name="Line 12"/>
            <p:cNvSpPr>
              <a:spLocks noChangeShapeType="1"/>
            </p:cNvSpPr>
            <p:nvPr/>
          </p:nvSpPr>
          <p:spPr bwMode="auto">
            <a:xfrm>
              <a:off x="7642" y="6220"/>
              <a:ext cx="861" cy="3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30" name="Line 11"/>
            <p:cNvSpPr>
              <a:spLocks noChangeShapeType="1"/>
            </p:cNvSpPr>
            <p:nvPr/>
          </p:nvSpPr>
          <p:spPr bwMode="auto">
            <a:xfrm flipH="1">
              <a:off x="4435" y="5503"/>
              <a:ext cx="1474" cy="4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31" name="Line 10"/>
            <p:cNvSpPr>
              <a:spLocks noChangeShapeType="1"/>
            </p:cNvSpPr>
            <p:nvPr/>
          </p:nvSpPr>
          <p:spPr bwMode="auto">
            <a:xfrm>
              <a:off x="5909" y="5503"/>
              <a:ext cx="1832" cy="4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grpSp>
          <p:nvGrpSpPr>
            <p:cNvPr id="1032" name="Group 7"/>
            <p:cNvGrpSpPr>
              <a:grpSpLocks/>
            </p:cNvGrpSpPr>
            <p:nvPr/>
          </p:nvGrpSpPr>
          <p:grpSpPr bwMode="auto">
            <a:xfrm>
              <a:off x="5962" y="7048"/>
              <a:ext cx="974" cy="600"/>
              <a:chOff x="5962" y="7168"/>
              <a:chExt cx="974" cy="600"/>
            </a:xfrm>
          </p:grpSpPr>
          <p:sp>
            <p:nvSpPr>
              <p:cNvPr id="1036" name="Line 9"/>
              <p:cNvSpPr>
                <a:spLocks noChangeShapeType="1"/>
              </p:cNvSpPr>
              <p:nvPr/>
            </p:nvSpPr>
            <p:spPr bwMode="auto">
              <a:xfrm flipH="1">
                <a:off x="5962" y="7169"/>
                <a:ext cx="490" cy="59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37" name="Line 8"/>
              <p:cNvSpPr>
                <a:spLocks noChangeShapeType="1"/>
              </p:cNvSpPr>
              <p:nvPr/>
            </p:nvSpPr>
            <p:spPr bwMode="auto">
              <a:xfrm>
                <a:off x="6442" y="7168"/>
                <a:ext cx="494" cy="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grpSp>
        <p:grpSp>
          <p:nvGrpSpPr>
            <p:cNvPr id="1033" name="Group 4"/>
            <p:cNvGrpSpPr>
              <a:grpSpLocks/>
            </p:cNvGrpSpPr>
            <p:nvPr/>
          </p:nvGrpSpPr>
          <p:grpSpPr bwMode="auto">
            <a:xfrm>
              <a:off x="7988" y="7048"/>
              <a:ext cx="974" cy="600"/>
              <a:chOff x="5962" y="7168"/>
              <a:chExt cx="974" cy="600"/>
            </a:xfrm>
          </p:grpSpPr>
          <p:sp>
            <p:nvSpPr>
              <p:cNvPr id="1034" name="Line 6"/>
              <p:cNvSpPr>
                <a:spLocks noChangeShapeType="1"/>
              </p:cNvSpPr>
              <p:nvPr/>
            </p:nvSpPr>
            <p:spPr bwMode="auto">
              <a:xfrm flipH="1">
                <a:off x="5962" y="7169"/>
                <a:ext cx="490" cy="59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035" name="Line 5"/>
              <p:cNvSpPr>
                <a:spLocks noChangeShapeType="1"/>
              </p:cNvSpPr>
              <p:nvPr/>
            </p:nvSpPr>
            <p:spPr bwMode="auto">
              <a:xfrm>
                <a:off x="6442" y="7168"/>
                <a:ext cx="494" cy="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grpSp>
      </p:grpSp>
      <p:sp>
        <p:nvSpPr>
          <p:cNvPr id="1038" name="Tekstboks 1037"/>
          <p:cNvSpPr txBox="1"/>
          <p:nvPr/>
        </p:nvSpPr>
        <p:spPr>
          <a:xfrm>
            <a:off x="152400" y="404664"/>
            <a:ext cx="1107232" cy="5632311"/>
          </a:xfrm>
          <a:prstGeom prst="rect">
            <a:avLst/>
          </a:prstGeom>
          <a:noFill/>
        </p:spPr>
        <p:txBody>
          <a:bodyPr wrap="square" rtlCol="0">
            <a:spAutoFit/>
          </a:bodyPr>
          <a:lstStyle/>
          <a:p>
            <a:r>
              <a:rPr lang="da-DK" sz="2400" b="1" dirty="0" smtClean="0">
                <a:solidFill>
                  <a:srgbClr val="FF0000"/>
                </a:solidFill>
              </a:rPr>
              <a:t>If the</a:t>
            </a:r>
          </a:p>
          <a:p>
            <a:endParaRPr lang="da-DK" sz="2400" b="1" dirty="0">
              <a:solidFill>
                <a:srgbClr val="FF0000"/>
              </a:solidFill>
            </a:endParaRPr>
          </a:p>
          <a:p>
            <a:endParaRPr lang="da-DK" sz="2400" b="1" dirty="0" smtClean="0">
              <a:solidFill>
                <a:srgbClr val="FF0000"/>
              </a:solidFill>
            </a:endParaRPr>
          </a:p>
          <a:p>
            <a:r>
              <a:rPr lang="da-DK" sz="2400" b="1" dirty="0" smtClean="0">
                <a:solidFill>
                  <a:srgbClr val="FF0000"/>
                </a:solidFill>
              </a:rPr>
              <a:t>is</a:t>
            </a:r>
          </a:p>
          <a:p>
            <a:endParaRPr lang="da-DK" sz="2400" b="1" dirty="0">
              <a:solidFill>
                <a:srgbClr val="FF0000"/>
              </a:solidFill>
            </a:endParaRPr>
          </a:p>
          <a:p>
            <a:endParaRPr lang="da-DK" sz="2400" b="1" dirty="0" smtClean="0">
              <a:solidFill>
                <a:srgbClr val="FF0000"/>
              </a:solidFill>
            </a:endParaRPr>
          </a:p>
          <a:p>
            <a:r>
              <a:rPr lang="da-DK" sz="2400" b="1" dirty="0" smtClean="0">
                <a:solidFill>
                  <a:srgbClr val="FF0000"/>
                </a:solidFill>
              </a:rPr>
              <a:t>and</a:t>
            </a:r>
          </a:p>
          <a:p>
            <a:endParaRPr lang="da-DK" sz="2400" b="1" dirty="0">
              <a:solidFill>
                <a:srgbClr val="FF0000"/>
              </a:solidFill>
            </a:endParaRPr>
          </a:p>
          <a:p>
            <a:endParaRPr lang="da-DK" sz="2400" b="1" dirty="0">
              <a:solidFill>
                <a:srgbClr val="FF0000"/>
              </a:solidFill>
            </a:endParaRPr>
          </a:p>
          <a:p>
            <a:r>
              <a:rPr lang="da-DK" sz="2400" b="1" dirty="0" smtClean="0">
                <a:solidFill>
                  <a:srgbClr val="FF0000"/>
                </a:solidFill>
              </a:rPr>
              <a:t>and</a:t>
            </a:r>
          </a:p>
          <a:p>
            <a:endParaRPr lang="da-DK" sz="2400" b="1" dirty="0">
              <a:solidFill>
                <a:srgbClr val="FF0000"/>
              </a:solidFill>
            </a:endParaRPr>
          </a:p>
          <a:p>
            <a:r>
              <a:rPr lang="da-DK" sz="2400" b="1" dirty="0" err="1">
                <a:solidFill>
                  <a:srgbClr val="FF0000"/>
                </a:solidFill>
              </a:rPr>
              <a:t>t</a:t>
            </a:r>
            <a:r>
              <a:rPr lang="da-DK" sz="2400" b="1" dirty="0" err="1" smtClean="0">
                <a:solidFill>
                  <a:srgbClr val="FF0000"/>
                </a:solidFill>
              </a:rPr>
              <a:t>hen</a:t>
            </a:r>
            <a:r>
              <a:rPr lang="da-DK" sz="2400" b="1" dirty="0" smtClean="0">
                <a:solidFill>
                  <a:srgbClr val="FF0000"/>
                </a:solidFill>
              </a:rPr>
              <a:t> the </a:t>
            </a:r>
            <a:r>
              <a:rPr lang="da-DK" sz="2400" b="1" dirty="0" err="1" smtClean="0">
                <a:solidFill>
                  <a:srgbClr val="FF0000"/>
                </a:solidFill>
              </a:rPr>
              <a:t>desig</a:t>
            </a:r>
            <a:r>
              <a:rPr lang="da-DK" sz="2400" b="1" dirty="0" smtClean="0">
                <a:solidFill>
                  <a:srgbClr val="FF0000"/>
                </a:solidFill>
              </a:rPr>
              <a:t>- </a:t>
            </a:r>
            <a:r>
              <a:rPr lang="da-DK" sz="2400" b="1" dirty="0" err="1" smtClean="0">
                <a:solidFill>
                  <a:srgbClr val="FF0000"/>
                </a:solidFill>
              </a:rPr>
              <a:t>ner</a:t>
            </a:r>
            <a:r>
              <a:rPr lang="da-DK" sz="2400" b="1" dirty="0" smtClean="0">
                <a:solidFill>
                  <a:srgbClr val="FF0000"/>
                </a:solidFill>
              </a:rPr>
              <a:t> is</a:t>
            </a:r>
            <a:endParaRPr lang="da-DK" sz="2400" b="1" dirty="0">
              <a:solidFill>
                <a:srgbClr val="FF0000"/>
              </a:solidFill>
            </a:endParaRPr>
          </a:p>
        </p:txBody>
      </p:sp>
      <p:sp>
        <p:nvSpPr>
          <p:cNvPr id="1039" name="Tekstboks 1038"/>
          <p:cNvSpPr txBox="1"/>
          <p:nvPr/>
        </p:nvSpPr>
        <p:spPr>
          <a:xfrm>
            <a:off x="6063358" y="116632"/>
            <a:ext cx="2519921" cy="461665"/>
          </a:xfrm>
          <a:prstGeom prst="rect">
            <a:avLst/>
          </a:prstGeom>
          <a:noFill/>
        </p:spPr>
        <p:txBody>
          <a:bodyPr wrap="none" rtlCol="0">
            <a:spAutoFit/>
          </a:bodyPr>
          <a:lstStyle/>
          <a:p>
            <a:r>
              <a:rPr lang="da-DK" sz="2400" b="1" dirty="0" smtClean="0">
                <a:solidFill>
                  <a:srgbClr val="FF0000"/>
                </a:solidFill>
              </a:rPr>
              <a:t>BJ </a:t>
            </a:r>
            <a:r>
              <a:rPr lang="da-DK" sz="2400" b="1" dirty="0" err="1" smtClean="0">
                <a:solidFill>
                  <a:srgbClr val="FF0000"/>
                </a:solidFill>
              </a:rPr>
              <a:t>Fogg’s</a:t>
            </a:r>
            <a:r>
              <a:rPr lang="da-DK" sz="2400" b="1" dirty="0" smtClean="0">
                <a:solidFill>
                  <a:srgbClr val="FF0000"/>
                </a:solidFill>
              </a:rPr>
              <a:t> diagram:</a:t>
            </a:r>
            <a:endParaRPr lang="da-DK" sz="2400" b="1" dirty="0">
              <a:solidFill>
                <a:srgbClr val="FF0000"/>
              </a:solidFill>
            </a:endParaRPr>
          </a:p>
        </p:txBody>
      </p:sp>
    </p:spTree>
    <p:extLst>
      <p:ext uri="{BB962C8B-B14F-4D97-AF65-F5344CB8AC3E}">
        <p14:creationId xmlns:p14="http://schemas.microsoft.com/office/powerpoint/2010/main" val="342664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059832" y="764704"/>
            <a:ext cx="494116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endParaRPr lang="en-GB" sz="2400" dirty="0" smtClean="0"/>
          </a:p>
          <a:p>
            <a:endParaRPr lang="en-GB" sz="2400" dirty="0"/>
          </a:p>
          <a:p>
            <a:r>
              <a:rPr lang="en-GB" sz="2800" b="1" dirty="0" smtClean="0"/>
              <a:t>A.N. Prior’s criticism of consequentialism.</a:t>
            </a:r>
          </a:p>
          <a:p>
            <a:endParaRPr lang="en-GB" sz="2800" dirty="0"/>
          </a:p>
          <a:p>
            <a:r>
              <a:rPr lang="en-GB" sz="2800" dirty="0" smtClean="0"/>
              <a:t>G.E</a:t>
            </a:r>
            <a:r>
              <a:rPr lang="en-GB" sz="2800" dirty="0"/>
              <a:t>. Moore’s definition of ‘duty’ in </a:t>
            </a:r>
            <a:r>
              <a:rPr lang="en-GB" sz="2800" i="1" dirty="0"/>
              <a:t>Principia </a:t>
            </a:r>
            <a:r>
              <a:rPr lang="en-GB" sz="2800" i="1" dirty="0" err="1"/>
              <a:t>Ethica</a:t>
            </a:r>
            <a:r>
              <a:rPr lang="en-GB" sz="2800" dirty="0"/>
              <a:t> </a:t>
            </a:r>
            <a:r>
              <a:rPr lang="en-GB" sz="2800" dirty="0" smtClean="0"/>
              <a:t>:</a:t>
            </a:r>
            <a:endParaRPr lang="en-GB" sz="2800" dirty="0"/>
          </a:p>
          <a:p>
            <a:r>
              <a:rPr lang="en-GB" sz="2800" dirty="0" smtClean="0"/>
              <a:t>“Duty </a:t>
            </a:r>
            <a:r>
              <a:rPr lang="en-GB" sz="2800" dirty="0"/>
              <a:t>is that action which, of all the alternatives open to us, will have the best total consequences</a:t>
            </a:r>
            <a:r>
              <a:rPr lang="en-GB" sz="2800" dirty="0" smtClean="0"/>
              <a:t>.” </a:t>
            </a:r>
            <a:endParaRPr lang="da-DK" sz="2800" dirty="0"/>
          </a:p>
        </p:txBody>
      </p:sp>
      <p:pic>
        <p:nvPicPr>
          <p:cNvPr id="18434" name="Picture 2" descr="http://research.prior.aau.dk/nachlass/images/prior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97843"/>
            <a:ext cx="2016224" cy="3024336"/>
          </a:xfrm>
          <a:prstGeom prst="rect">
            <a:avLst/>
          </a:prstGeom>
          <a:noFill/>
          <a:extLst>
            <a:ext uri="{909E8E84-426E-40DD-AFC4-6F175D3DCCD1}">
              <a14:hiddenFill xmlns:a14="http://schemas.microsoft.com/office/drawing/2010/main">
                <a:solidFill>
                  <a:srgbClr val="FFFFFF"/>
                </a:solidFill>
              </a14:hiddenFill>
            </a:ext>
          </a:extLst>
        </p:spPr>
      </p:pic>
      <p:sp>
        <p:nvSpPr>
          <p:cNvPr id="2" name="Tekstboks 1"/>
          <p:cNvSpPr txBox="1"/>
          <p:nvPr/>
        </p:nvSpPr>
        <p:spPr>
          <a:xfrm>
            <a:off x="899592" y="4275093"/>
            <a:ext cx="1609736" cy="954107"/>
          </a:xfrm>
          <a:prstGeom prst="rect">
            <a:avLst/>
          </a:prstGeom>
          <a:noFill/>
        </p:spPr>
        <p:txBody>
          <a:bodyPr wrap="none" rtlCol="0">
            <a:spAutoFit/>
          </a:bodyPr>
          <a:lstStyle/>
          <a:p>
            <a:r>
              <a:rPr lang="da-DK" sz="2800" dirty="0" smtClean="0"/>
              <a:t>A.N. Prior</a:t>
            </a:r>
          </a:p>
          <a:p>
            <a:r>
              <a:rPr lang="da-DK" sz="2800" dirty="0" smtClean="0"/>
              <a:t>(1914-69)</a:t>
            </a:r>
            <a:endParaRPr lang="da-DK" sz="2800" dirty="0"/>
          </a:p>
        </p:txBody>
      </p:sp>
    </p:spTree>
    <p:extLst>
      <p:ext uri="{BB962C8B-B14F-4D97-AF65-F5344CB8AC3E}">
        <p14:creationId xmlns:p14="http://schemas.microsoft.com/office/powerpoint/2010/main" val="3537259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026"/>
          <p:cNvSpPr txBox="1">
            <a:spLocks noChangeArrowheads="1"/>
          </p:cNvSpPr>
          <p:nvPr/>
        </p:nvSpPr>
        <p:spPr bwMode="auto">
          <a:xfrm>
            <a:off x="669925" y="332656"/>
            <a:ext cx="755967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2800" u="sng" dirty="0">
                <a:latin typeface="Times" charset="0"/>
                <a:cs typeface="Courier New" charset="0"/>
              </a:rPr>
              <a:t>Prior’s main criticism of Moore’s definition:</a:t>
            </a:r>
          </a:p>
          <a:p>
            <a:r>
              <a:rPr lang="en-GB" sz="2800" dirty="0">
                <a:latin typeface="Times" charset="0"/>
                <a:cs typeface="Courier New" charset="0"/>
              </a:rPr>
              <a:t> </a:t>
            </a:r>
            <a:endParaRPr lang="da-DK" sz="2800" dirty="0">
              <a:latin typeface="Courier New" charset="0"/>
              <a:cs typeface="Courier New" charset="0"/>
            </a:endParaRPr>
          </a:p>
          <a:p>
            <a:r>
              <a:rPr lang="en-GB" sz="2800" dirty="0"/>
              <a:t>Then there may indeed be a number of alternative actions which we could perform on a given occasion, but none of these actions can be said to have any </a:t>
            </a:r>
            <a:r>
              <a:rPr lang="en-GB" sz="2800" b="1" dirty="0">
                <a:solidFill>
                  <a:srgbClr val="FF0000"/>
                </a:solidFill>
              </a:rPr>
              <a:t>‘total consequences’</a:t>
            </a:r>
            <a:r>
              <a:rPr lang="en-GB" sz="2800" dirty="0"/>
              <a:t>, or to bring about a definite state of the world which is better than any other that might be brought about by other choices. For we may presume that other agents are free beside the one who is on the given occasion deciding what he ought to do, and the total future state of the world depends on how these others choose as well as on how the given person chooses… [Prior 1968, p.51]</a:t>
            </a:r>
            <a:r>
              <a:rPr lang="da-DK" sz="2800" dirty="0"/>
              <a:t> </a:t>
            </a:r>
          </a:p>
        </p:txBody>
      </p:sp>
    </p:spTree>
    <p:extLst>
      <p:ext uri="{BB962C8B-B14F-4D97-AF65-F5344CB8AC3E}">
        <p14:creationId xmlns:p14="http://schemas.microsoft.com/office/powerpoint/2010/main" val="4120269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107504" y="116632"/>
            <a:ext cx="4697787" cy="5509200"/>
          </a:xfrm>
          <a:prstGeom prst="rect">
            <a:avLst/>
          </a:prstGeom>
          <a:noFill/>
        </p:spPr>
        <p:txBody>
          <a:bodyPr wrap="square" rtlCol="0">
            <a:spAutoFit/>
          </a:bodyPr>
          <a:lstStyle/>
          <a:p>
            <a:r>
              <a:rPr lang="da-DK" sz="3200" b="1" dirty="0"/>
              <a:t>The </a:t>
            </a:r>
            <a:r>
              <a:rPr lang="da-DK" sz="3200" b="1" dirty="0" smtClean="0"/>
              <a:t>Main Forms </a:t>
            </a:r>
            <a:r>
              <a:rPr lang="da-DK" sz="3200" b="1" dirty="0"/>
              <a:t>of Moral Reasoning </a:t>
            </a:r>
          </a:p>
          <a:p>
            <a:endParaRPr lang="da-DK" sz="3200" b="1" dirty="0" smtClean="0"/>
          </a:p>
          <a:p>
            <a:pPr marL="514350" indent="-514350">
              <a:buFont typeface="+mj-lt"/>
              <a:buAutoNum type="arabicParenR"/>
            </a:pPr>
            <a:r>
              <a:rPr lang="da-DK" sz="3200" dirty="0"/>
              <a:t>Reasoning from </a:t>
            </a:r>
            <a:r>
              <a:rPr lang="da-DK" sz="3200" dirty="0" err="1"/>
              <a:t>Virtue</a:t>
            </a:r>
            <a:r>
              <a:rPr lang="da-DK" sz="3200" dirty="0"/>
              <a:t>: </a:t>
            </a:r>
            <a:r>
              <a:rPr lang="da-DK" sz="3200" dirty="0" err="1"/>
              <a:t>Ontological</a:t>
            </a:r>
            <a:r>
              <a:rPr lang="da-DK" sz="3200" dirty="0"/>
              <a:t> Reasoning  </a:t>
            </a:r>
          </a:p>
          <a:p>
            <a:pPr marL="514350" indent="-514350">
              <a:buFont typeface="+mj-lt"/>
              <a:buAutoNum type="arabicParenR"/>
            </a:pPr>
            <a:r>
              <a:rPr lang="da-DK" sz="3200" dirty="0" smtClean="0"/>
              <a:t>Reasoning </a:t>
            </a:r>
            <a:r>
              <a:rPr lang="da-DK" sz="3200" dirty="0"/>
              <a:t>from </a:t>
            </a:r>
            <a:r>
              <a:rPr lang="da-DK" sz="3200" dirty="0" err="1" smtClean="0"/>
              <a:t>Rules</a:t>
            </a:r>
            <a:r>
              <a:rPr lang="da-DK" sz="3200" dirty="0" smtClean="0"/>
              <a:t>: </a:t>
            </a:r>
            <a:r>
              <a:rPr lang="da-DK" sz="3200" dirty="0" err="1"/>
              <a:t>Deontological</a:t>
            </a:r>
            <a:r>
              <a:rPr lang="da-DK" sz="3200" dirty="0"/>
              <a:t> Reasoning </a:t>
            </a:r>
          </a:p>
          <a:p>
            <a:pPr marL="514350" indent="-514350">
              <a:buFont typeface="+mj-lt"/>
              <a:buAutoNum type="arabicParenR"/>
            </a:pPr>
            <a:r>
              <a:rPr lang="da-DK" sz="3200" dirty="0" smtClean="0"/>
              <a:t>Reasoning </a:t>
            </a:r>
            <a:r>
              <a:rPr lang="da-DK" sz="3200" dirty="0"/>
              <a:t>from </a:t>
            </a:r>
            <a:r>
              <a:rPr lang="da-DK" sz="3200" dirty="0" err="1"/>
              <a:t>Consequences</a:t>
            </a:r>
            <a:r>
              <a:rPr lang="da-DK" sz="3200" dirty="0"/>
              <a:t>: </a:t>
            </a:r>
            <a:r>
              <a:rPr lang="da-DK" sz="3200" dirty="0" err="1"/>
              <a:t>Teleological</a:t>
            </a:r>
            <a:r>
              <a:rPr lang="da-DK" sz="3200" dirty="0"/>
              <a:t> </a:t>
            </a:r>
            <a:r>
              <a:rPr lang="da-DK" sz="3200" dirty="0" smtClean="0"/>
              <a:t>Reasoning</a:t>
            </a:r>
          </a:p>
        </p:txBody>
      </p:sp>
      <p:pic>
        <p:nvPicPr>
          <p:cNvPr id="4" name="Picture 6" descr="eth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5291" y="1196752"/>
            <a:ext cx="4015181" cy="2832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7621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598912" y="908720"/>
            <a:ext cx="370939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r>
              <a:rPr lang="en-GB" sz="2800" dirty="0"/>
              <a:t>For want of a nail</a:t>
            </a:r>
            <a:endParaRPr lang="en-US" sz="2800" dirty="0"/>
          </a:p>
          <a:p>
            <a:r>
              <a:rPr lang="en-GB" sz="2800" dirty="0"/>
              <a:t>   The shoe was lost;</a:t>
            </a:r>
            <a:endParaRPr lang="en-US" sz="2800" dirty="0"/>
          </a:p>
          <a:p>
            <a:r>
              <a:rPr lang="en-GB" sz="2800" dirty="0"/>
              <a:t>For want of a shoe</a:t>
            </a:r>
            <a:endParaRPr lang="en-US" sz="2800" dirty="0"/>
          </a:p>
          <a:p>
            <a:r>
              <a:rPr lang="en-GB" sz="2800" dirty="0"/>
              <a:t>   The horse was lost;</a:t>
            </a:r>
            <a:endParaRPr lang="en-US" sz="2800" dirty="0"/>
          </a:p>
          <a:p>
            <a:r>
              <a:rPr lang="en-GB" sz="2800" dirty="0">
                <a:latin typeface="Times" charset="0"/>
                <a:cs typeface="Times New Roman" charset="0"/>
              </a:rPr>
              <a:t>For want of a horse</a:t>
            </a:r>
            <a:endParaRPr lang="en-GB" sz="2800" b="1" dirty="0">
              <a:solidFill>
                <a:srgbClr val="FF0000"/>
              </a:solidFill>
              <a:latin typeface="Times" charset="0"/>
              <a:cs typeface="Times New Roman" charset="0"/>
            </a:endParaRPr>
          </a:p>
          <a:p>
            <a:r>
              <a:rPr lang="en-GB" sz="2800" dirty="0"/>
              <a:t>   The rider was lost;</a:t>
            </a:r>
            <a:endParaRPr lang="en-US" sz="2800" dirty="0"/>
          </a:p>
          <a:p>
            <a:r>
              <a:rPr lang="en-GB" sz="2800" dirty="0"/>
              <a:t>For want of a rider</a:t>
            </a:r>
            <a:endParaRPr lang="en-US" sz="2800" dirty="0"/>
          </a:p>
          <a:p>
            <a:r>
              <a:rPr lang="en-GB" sz="2800" dirty="0"/>
              <a:t>   The battle was lost;</a:t>
            </a:r>
            <a:endParaRPr lang="en-US" sz="2800" dirty="0"/>
          </a:p>
          <a:p>
            <a:r>
              <a:rPr lang="en-GB" sz="2800" dirty="0"/>
              <a:t>For want of a battle</a:t>
            </a:r>
            <a:endParaRPr lang="en-US" sz="2800" dirty="0"/>
          </a:p>
          <a:p>
            <a:r>
              <a:rPr lang="en-GB" sz="2800" dirty="0"/>
              <a:t>   The kingdom was lost;</a:t>
            </a:r>
            <a:endParaRPr lang="en-US" sz="2800" dirty="0"/>
          </a:p>
          <a:p>
            <a:r>
              <a:rPr lang="en-GB" sz="2800" dirty="0"/>
              <a:t>And all for the want</a:t>
            </a:r>
            <a:endParaRPr lang="en-US" sz="2800" dirty="0"/>
          </a:p>
          <a:p>
            <a:r>
              <a:rPr lang="en-GB" sz="2800" dirty="0"/>
              <a:t>   Of a horse-shoe nail. </a:t>
            </a:r>
            <a:endParaRPr lang="da-DK" sz="2800" dirty="0"/>
          </a:p>
        </p:txBody>
      </p:sp>
      <p:pic>
        <p:nvPicPr>
          <p:cNvPr id="3" name="Picture 2" descr="http://research.prior.aau.dk/nachlass/images/prior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97843"/>
            <a:ext cx="2016224"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899592" y="4275093"/>
            <a:ext cx="1609736" cy="954107"/>
          </a:xfrm>
          <a:prstGeom prst="rect">
            <a:avLst/>
          </a:prstGeom>
          <a:noFill/>
        </p:spPr>
        <p:txBody>
          <a:bodyPr wrap="none" rtlCol="0">
            <a:spAutoFit/>
          </a:bodyPr>
          <a:lstStyle/>
          <a:p>
            <a:r>
              <a:rPr lang="da-DK" sz="2800" dirty="0" smtClean="0"/>
              <a:t>A.N. Prior</a:t>
            </a:r>
          </a:p>
          <a:p>
            <a:r>
              <a:rPr lang="da-DK" sz="2800" dirty="0" smtClean="0"/>
              <a:t>(1914-69)</a:t>
            </a:r>
            <a:endParaRPr lang="da-DK" sz="2800" dirty="0"/>
          </a:p>
        </p:txBody>
      </p:sp>
    </p:spTree>
    <p:extLst>
      <p:ext uri="{BB962C8B-B14F-4D97-AF65-F5344CB8AC3E}">
        <p14:creationId xmlns:p14="http://schemas.microsoft.com/office/powerpoint/2010/main" val="2356704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69925" y="990600"/>
            <a:ext cx="755967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2400" u="sng" dirty="0">
                <a:latin typeface="Times" charset="0"/>
                <a:cs typeface="Courier New" charset="0"/>
              </a:rPr>
              <a:t>Prior’s main criticism of Moore’s definition:</a:t>
            </a:r>
          </a:p>
          <a:p>
            <a:r>
              <a:rPr lang="en-GB" sz="2400" dirty="0">
                <a:latin typeface="Times" charset="0"/>
                <a:cs typeface="Courier New" charset="0"/>
              </a:rPr>
              <a:t> </a:t>
            </a:r>
            <a:endParaRPr lang="da-DK" sz="2400" dirty="0">
              <a:latin typeface="Courier New" charset="0"/>
              <a:cs typeface="Courier New" charset="0"/>
            </a:endParaRPr>
          </a:p>
          <a:p>
            <a:r>
              <a:rPr lang="en-GB" sz="2400" dirty="0"/>
              <a:t>Then there may indeed be a number of alternative actions which we could perform on a given occasion, but none of these actions can be said to have any ‘total consequences’, or to bring about a definite state of the world which is better than any other that might be brought about by other choices. For we may presume </a:t>
            </a:r>
            <a:r>
              <a:rPr lang="en-GB" sz="2400" b="1" dirty="0">
                <a:solidFill>
                  <a:srgbClr val="FF0000"/>
                </a:solidFill>
              </a:rPr>
              <a:t>that other agents are free</a:t>
            </a:r>
            <a:r>
              <a:rPr lang="en-GB" sz="2400" dirty="0"/>
              <a:t> beside the one who is on the given occasion deciding what he ought to do, and the total future state of the world depends on how these others choose as well as on how the given person chooses… [Prior 1968, p.51]</a:t>
            </a:r>
            <a:r>
              <a:rPr lang="da-DK" sz="2400" dirty="0"/>
              <a:t> </a:t>
            </a:r>
          </a:p>
        </p:txBody>
      </p:sp>
    </p:spTree>
    <p:extLst>
      <p:ext uri="{BB962C8B-B14F-4D97-AF65-F5344CB8AC3E}">
        <p14:creationId xmlns:p14="http://schemas.microsoft.com/office/powerpoint/2010/main" val="449821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5652120" y="5180962"/>
            <a:ext cx="5184575" cy="1631216"/>
          </a:xfrm>
          <a:prstGeom prst="rect">
            <a:avLst/>
          </a:prstGeom>
          <a:noFill/>
        </p:spPr>
        <p:txBody>
          <a:bodyPr wrap="square" rtlCol="0">
            <a:spAutoFit/>
          </a:bodyPr>
          <a:lstStyle/>
          <a:p>
            <a:r>
              <a:rPr lang="da-DK" sz="3200" dirty="0" smtClean="0"/>
              <a:t>Bernard Williams </a:t>
            </a:r>
          </a:p>
          <a:p>
            <a:r>
              <a:rPr lang="da-DK" sz="3200" dirty="0" smtClean="0"/>
              <a:t>(1929-2003)</a:t>
            </a:r>
            <a:endParaRPr lang="da-DK" sz="3200" dirty="0"/>
          </a:p>
          <a:p>
            <a:endParaRPr lang="da-DK" b="1" dirty="0"/>
          </a:p>
          <a:p>
            <a:r>
              <a:rPr lang="da-DK" b="1" dirty="0" smtClean="0"/>
              <a:t> </a:t>
            </a:r>
            <a:endParaRPr lang="da-DK"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8550" y="836712"/>
            <a:ext cx="3604000"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kstboks 2"/>
          <p:cNvSpPr txBox="1"/>
          <p:nvPr/>
        </p:nvSpPr>
        <p:spPr>
          <a:xfrm>
            <a:off x="611561" y="836712"/>
            <a:ext cx="4320480" cy="3970318"/>
          </a:xfrm>
          <a:prstGeom prst="rect">
            <a:avLst/>
          </a:prstGeom>
          <a:noFill/>
        </p:spPr>
        <p:txBody>
          <a:bodyPr wrap="square" rtlCol="0">
            <a:spAutoFit/>
          </a:bodyPr>
          <a:lstStyle/>
          <a:p>
            <a:r>
              <a:rPr lang="en-US" sz="2800" dirty="0"/>
              <a:t>Jim comes across 20 innocent prisoners about to be executed. Their captor says that if Jim will shoot one of the prisoners, he will let the rest of them go free. Jim dislikes this idea, but the prisoners are begging him to accept. What should he do?</a:t>
            </a:r>
            <a:endParaRPr lang="da-DK" sz="2800" dirty="0"/>
          </a:p>
        </p:txBody>
      </p:sp>
    </p:spTree>
    <p:extLst>
      <p:ext uri="{BB962C8B-B14F-4D97-AF65-F5344CB8AC3E}">
        <p14:creationId xmlns:p14="http://schemas.microsoft.com/office/powerpoint/2010/main" val="4125859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827585" y="548680"/>
            <a:ext cx="7344816" cy="2616101"/>
          </a:xfrm>
          <a:prstGeom prst="rect">
            <a:avLst/>
          </a:prstGeom>
          <a:noFill/>
        </p:spPr>
        <p:txBody>
          <a:bodyPr wrap="square" rtlCol="0">
            <a:spAutoFit/>
          </a:bodyPr>
          <a:lstStyle/>
          <a:p>
            <a:r>
              <a:rPr lang="da-DK" sz="3200" dirty="0" err="1" smtClean="0"/>
              <a:t>Deontological</a:t>
            </a:r>
            <a:r>
              <a:rPr lang="da-DK" sz="3200" dirty="0" smtClean="0"/>
              <a:t> </a:t>
            </a:r>
            <a:r>
              <a:rPr lang="da-DK" sz="3200" dirty="0"/>
              <a:t>Reasoning </a:t>
            </a:r>
          </a:p>
          <a:p>
            <a:r>
              <a:rPr lang="da-DK" sz="3200" dirty="0" smtClean="0"/>
              <a:t>Reasoning </a:t>
            </a:r>
            <a:r>
              <a:rPr lang="da-DK" sz="3200" dirty="0"/>
              <a:t>from </a:t>
            </a:r>
            <a:r>
              <a:rPr lang="da-DK" sz="3200" dirty="0" err="1" smtClean="0"/>
              <a:t>Consequences</a:t>
            </a:r>
            <a:endParaRPr lang="da-DK" sz="3200" dirty="0" smtClean="0"/>
          </a:p>
          <a:p>
            <a:r>
              <a:rPr lang="da-DK" sz="3200" dirty="0" smtClean="0"/>
              <a:t>Reasoning </a:t>
            </a:r>
            <a:r>
              <a:rPr lang="da-DK" sz="3200" dirty="0"/>
              <a:t>from </a:t>
            </a:r>
            <a:r>
              <a:rPr lang="da-DK" sz="3200" dirty="0" err="1" smtClean="0"/>
              <a:t>Virtue</a:t>
            </a:r>
            <a:endParaRPr lang="da-DK" sz="3200" dirty="0" smtClean="0"/>
          </a:p>
          <a:p>
            <a:endParaRPr lang="da-DK" sz="3200" dirty="0"/>
          </a:p>
          <a:p>
            <a:endParaRPr lang="da-DK" b="1" dirty="0"/>
          </a:p>
          <a:p>
            <a:r>
              <a:rPr lang="da-DK" b="1" dirty="0" smtClean="0"/>
              <a:t> </a:t>
            </a:r>
            <a:endParaRPr lang="da-DK" dirty="0"/>
          </a:p>
        </p:txBody>
      </p:sp>
    </p:spTree>
    <p:extLst>
      <p:ext uri="{BB962C8B-B14F-4D97-AF65-F5344CB8AC3E}">
        <p14:creationId xmlns:p14="http://schemas.microsoft.com/office/powerpoint/2010/main" val="139709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gebenet trekant 17"/>
          <p:cNvSpPr/>
          <p:nvPr/>
        </p:nvSpPr>
        <p:spPr>
          <a:xfrm>
            <a:off x="2267744" y="1844824"/>
            <a:ext cx="3744416" cy="2952328"/>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Tekstboks 19"/>
          <p:cNvSpPr txBox="1"/>
          <p:nvPr/>
        </p:nvSpPr>
        <p:spPr>
          <a:xfrm>
            <a:off x="3563888" y="3356992"/>
            <a:ext cx="1080745" cy="523220"/>
          </a:xfrm>
          <a:prstGeom prst="rect">
            <a:avLst/>
          </a:prstGeom>
          <a:noFill/>
        </p:spPr>
        <p:txBody>
          <a:bodyPr wrap="none" rtlCol="0">
            <a:spAutoFit/>
          </a:bodyPr>
          <a:lstStyle/>
          <a:p>
            <a:r>
              <a:rPr lang="da-DK" sz="2800" dirty="0" err="1" smtClean="0">
                <a:latin typeface="Times New Roman" pitchFamily="18" charset="0"/>
                <a:cs typeface="Times New Roman" pitchFamily="18" charset="0"/>
              </a:rPr>
              <a:t>Ethics</a:t>
            </a:r>
            <a:endParaRPr lang="da-DK" sz="2800" dirty="0">
              <a:latin typeface="Times New Roman" pitchFamily="18" charset="0"/>
              <a:cs typeface="Times New Roman" pitchFamily="18" charset="0"/>
            </a:endParaRPr>
          </a:p>
        </p:txBody>
      </p:sp>
      <p:sp>
        <p:nvSpPr>
          <p:cNvPr id="21" name="Tekstboks 20"/>
          <p:cNvSpPr txBox="1"/>
          <p:nvPr/>
        </p:nvSpPr>
        <p:spPr>
          <a:xfrm>
            <a:off x="1115616" y="4869160"/>
            <a:ext cx="2376264" cy="1815882"/>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Utilitarianism</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a:t>
            </a:r>
            <a:r>
              <a:rPr lang="da-DK" sz="2800" dirty="0" err="1" smtClean="0">
                <a:latin typeface="Times New Roman" pitchFamily="18" charset="0"/>
                <a:cs typeface="Times New Roman" pitchFamily="18" charset="0"/>
              </a:rPr>
              <a:t>consequences</a:t>
            </a:r>
            <a:endParaRPr lang="da-DK" sz="2800" dirty="0" smtClean="0">
              <a:latin typeface="Times New Roman" pitchFamily="18" charset="0"/>
              <a:cs typeface="Times New Roman" pitchFamily="18" charset="0"/>
            </a:endParaRPr>
          </a:p>
          <a:p>
            <a:endParaRPr lang="da-DK"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1321113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gebenet trekant 17"/>
          <p:cNvSpPr/>
          <p:nvPr/>
        </p:nvSpPr>
        <p:spPr>
          <a:xfrm>
            <a:off x="2267744" y="1844824"/>
            <a:ext cx="3744416" cy="2952328"/>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Tekstboks 19"/>
          <p:cNvSpPr txBox="1"/>
          <p:nvPr/>
        </p:nvSpPr>
        <p:spPr>
          <a:xfrm>
            <a:off x="3563888" y="3356992"/>
            <a:ext cx="1080745" cy="523220"/>
          </a:xfrm>
          <a:prstGeom prst="rect">
            <a:avLst/>
          </a:prstGeom>
          <a:noFill/>
        </p:spPr>
        <p:txBody>
          <a:bodyPr wrap="none" rtlCol="0">
            <a:spAutoFit/>
          </a:bodyPr>
          <a:lstStyle/>
          <a:p>
            <a:r>
              <a:rPr lang="da-DK" sz="2800" dirty="0" err="1" smtClean="0">
                <a:latin typeface="Times New Roman" pitchFamily="18" charset="0"/>
                <a:cs typeface="Times New Roman" pitchFamily="18" charset="0"/>
              </a:rPr>
              <a:t>Ethics</a:t>
            </a:r>
            <a:endParaRPr lang="da-DK" sz="2800" dirty="0">
              <a:latin typeface="Times New Roman" pitchFamily="18" charset="0"/>
              <a:cs typeface="Times New Roman" pitchFamily="18" charset="0"/>
            </a:endParaRPr>
          </a:p>
        </p:txBody>
      </p:sp>
      <p:sp>
        <p:nvSpPr>
          <p:cNvPr id="21" name="Tekstboks 20"/>
          <p:cNvSpPr txBox="1"/>
          <p:nvPr/>
        </p:nvSpPr>
        <p:spPr>
          <a:xfrm>
            <a:off x="1115616" y="4869160"/>
            <a:ext cx="2376264" cy="1815882"/>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Utilitarianism</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a:t>
            </a:r>
            <a:r>
              <a:rPr lang="da-DK" sz="2800" dirty="0" err="1" smtClean="0">
                <a:latin typeface="Times New Roman" pitchFamily="18" charset="0"/>
                <a:cs typeface="Times New Roman" pitchFamily="18" charset="0"/>
              </a:rPr>
              <a:t>consequences</a:t>
            </a:r>
            <a:endParaRPr lang="da-DK" sz="2800" dirty="0" smtClean="0">
              <a:latin typeface="Times New Roman" pitchFamily="18" charset="0"/>
              <a:cs typeface="Times New Roman" pitchFamily="18" charset="0"/>
            </a:endParaRPr>
          </a:p>
          <a:p>
            <a:endParaRPr lang="da-DK" sz="2800" dirty="0" smtClean="0">
              <a:latin typeface="Times New Roman" pitchFamily="18" charset="0"/>
              <a:cs typeface="Times New Roman" pitchFamily="18" charset="0"/>
            </a:endParaRPr>
          </a:p>
        </p:txBody>
      </p:sp>
      <p:sp>
        <p:nvSpPr>
          <p:cNvPr id="24" name="Tekstboks 23"/>
          <p:cNvSpPr txBox="1"/>
          <p:nvPr/>
        </p:nvSpPr>
        <p:spPr>
          <a:xfrm>
            <a:off x="5148064" y="4869160"/>
            <a:ext cx="2376264" cy="2246769"/>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Deontology</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a:t>
            </a:r>
            <a:r>
              <a:rPr lang="da-DK" sz="2800" dirty="0" err="1" smtClean="0">
                <a:latin typeface="Times New Roman" pitchFamily="18" charset="0"/>
                <a:cs typeface="Times New Roman" pitchFamily="18" charset="0"/>
              </a:rPr>
              <a:t>rules</a:t>
            </a:r>
            <a:r>
              <a:rPr lang="da-DK" sz="2800" dirty="0" smtClean="0">
                <a:latin typeface="Times New Roman" pitchFamily="18" charset="0"/>
                <a:cs typeface="Times New Roman" pitchFamily="18" charset="0"/>
              </a:rPr>
              <a:t> of obligation.</a:t>
            </a:r>
          </a:p>
          <a:p>
            <a:endParaRPr lang="da-DK"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26086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gebenet trekant 17"/>
          <p:cNvSpPr/>
          <p:nvPr/>
        </p:nvSpPr>
        <p:spPr>
          <a:xfrm>
            <a:off x="2267744" y="1844824"/>
            <a:ext cx="3744416" cy="2952328"/>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Tekstboks 19"/>
          <p:cNvSpPr txBox="1"/>
          <p:nvPr/>
        </p:nvSpPr>
        <p:spPr>
          <a:xfrm>
            <a:off x="3563888" y="3356992"/>
            <a:ext cx="1080745" cy="523220"/>
          </a:xfrm>
          <a:prstGeom prst="rect">
            <a:avLst/>
          </a:prstGeom>
          <a:noFill/>
        </p:spPr>
        <p:txBody>
          <a:bodyPr wrap="none" rtlCol="0">
            <a:spAutoFit/>
          </a:bodyPr>
          <a:lstStyle/>
          <a:p>
            <a:r>
              <a:rPr lang="da-DK" sz="2800" dirty="0" err="1" smtClean="0">
                <a:latin typeface="Times New Roman" pitchFamily="18" charset="0"/>
                <a:cs typeface="Times New Roman" pitchFamily="18" charset="0"/>
              </a:rPr>
              <a:t>Ethics</a:t>
            </a:r>
            <a:endParaRPr lang="da-DK" sz="2800" dirty="0">
              <a:latin typeface="Times New Roman" pitchFamily="18" charset="0"/>
              <a:cs typeface="Times New Roman" pitchFamily="18" charset="0"/>
            </a:endParaRPr>
          </a:p>
        </p:txBody>
      </p:sp>
      <p:sp>
        <p:nvSpPr>
          <p:cNvPr id="21" name="Tekstboks 20"/>
          <p:cNvSpPr txBox="1"/>
          <p:nvPr/>
        </p:nvSpPr>
        <p:spPr>
          <a:xfrm>
            <a:off x="1115616" y="4869160"/>
            <a:ext cx="2376264" cy="1815882"/>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Utilitarianism</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a:t>
            </a:r>
            <a:r>
              <a:rPr lang="da-DK" sz="2800" dirty="0" err="1" smtClean="0">
                <a:latin typeface="Times New Roman" pitchFamily="18" charset="0"/>
                <a:cs typeface="Times New Roman" pitchFamily="18" charset="0"/>
              </a:rPr>
              <a:t>consequences</a:t>
            </a:r>
            <a:endParaRPr lang="da-DK" sz="2800" dirty="0" smtClean="0">
              <a:latin typeface="Times New Roman" pitchFamily="18" charset="0"/>
              <a:cs typeface="Times New Roman" pitchFamily="18" charset="0"/>
            </a:endParaRPr>
          </a:p>
          <a:p>
            <a:endParaRPr lang="da-DK" sz="2800" dirty="0" smtClean="0">
              <a:latin typeface="Times New Roman" pitchFamily="18" charset="0"/>
              <a:cs typeface="Times New Roman" pitchFamily="18" charset="0"/>
            </a:endParaRPr>
          </a:p>
        </p:txBody>
      </p:sp>
      <p:sp>
        <p:nvSpPr>
          <p:cNvPr id="24" name="Tekstboks 23"/>
          <p:cNvSpPr txBox="1"/>
          <p:nvPr/>
        </p:nvSpPr>
        <p:spPr>
          <a:xfrm>
            <a:off x="5148064" y="4869160"/>
            <a:ext cx="2376264" cy="2246769"/>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Deontology</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a:t>
            </a:r>
            <a:r>
              <a:rPr lang="da-DK" sz="2800" dirty="0" err="1" smtClean="0">
                <a:latin typeface="Times New Roman" pitchFamily="18" charset="0"/>
                <a:cs typeface="Times New Roman" pitchFamily="18" charset="0"/>
              </a:rPr>
              <a:t>rules</a:t>
            </a:r>
            <a:r>
              <a:rPr lang="da-DK" sz="2800" dirty="0" smtClean="0">
                <a:latin typeface="Times New Roman" pitchFamily="18" charset="0"/>
                <a:cs typeface="Times New Roman" pitchFamily="18" charset="0"/>
              </a:rPr>
              <a:t> of obligation.</a:t>
            </a:r>
          </a:p>
          <a:p>
            <a:endParaRPr lang="da-DK" sz="2800" dirty="0" smtClean="0">
              <a:latin typeface="Times New Roman" pitchFamily="18" charset="0"/>
              <a:cs typeface="Times New Roman" pitchFamily="18" charset="0"/>
            </a:endParaRPr>
          </a:p>
        </p:txBody>
      </p:sp>
      <p:sp>
        <p:nvSpPr>
          <p:cNvPr id="25" name="Tekstboks 24"/>
          <p:cNvSpPr txBox="1"/>
          <p:nvPr/>
        </p:nvSpPr>
        <p:spPr>
          <a:xfrm>
            <a:off x="3275856" y="30103"/>
            <a:ext cx="2376264" cy="2246769"/>
          </a:xfrm>
          <a:prstGeom prst="rect">
            <a:avLst/>
          </a:prstGeom>
          <a:noFill/>
        </p:spPr>
        <p:txBody>
          <a:bodyPr wrap="square" rtlCol="0">
            <a:spAutoFit/>
          </a:bodyPr>
          <a:lstStyle/>
          <a:p>
            <a:r>
              <a:rPr lang="da-DK" sz="2800" dirty="0" err="1" smtClean="0">
                <a:latin typeface="Times New Roman" pitchFamily="18" charset="0"/>
                <a:cs typeface="Times New Roman" pitchFamily="18" charset="0"/>
              </a:rPr>
              <a:t>Ontology</a:t>
            </a:r>
            <a:r>
              <a:rPr lang="da-DK" sz="2800" dirty="0" smtClean="0">
                <a:latin typeface="Times New Roman" pitchFamily="18" charset="0"/>
                <a:cs typeface="Times New Roman" pitchFamily="18" charset="0"/>
              </a:rPr>
              <a:t>:</a:t>
            </a:r>
          </a:p>
          <a:p>
            <a:r>
              <a:rPr lang="da-DK" sz="2800" dirty="0" err="1" smtClean="0">
                <a:latin typeface="Times New Roman" pitchFamily="18" charset="0"/>
                <a:cs typeface="Times New Roman" pitchFamily="18" charset="0"/>
              </a:rPr>
              <a:t>Analysis</a:t>
            </a:r>
            <a:r>
              <a:rPr lang="da-DK" sz="2800" dirty="0" smtClean="0">
                <a:latin typeface="Times New Roman" pitchFamily="18" charset="0"/>
                <a:cs typeface="Times New Roman" pitchFamily="18" charset="0"/>
              </a:rPr>
              <a:t> of the </a:t>
            </a:r>
            <a:r>
              <a:rPr lang="da-DK" sz="2800" dirty="0" err="1" smtClean="0">
                <a:latin typeface="Times New Roman" pitchFamily="18" charset="0"/>
                <a:cs typeface="Times New Roman" pitchFamily="18" charset="0"/>
              </a:rPr>
              <a:t>concrete</a:t>
            </a:r>
            <a:r>
              <a:rPr lang="da-DK" sz="2800" dirty="0" smtClean="0">
                <a:latin typeface="Times New Roman" pitchFamily="18" charset="0"/>
                <a:cs typeface="Times New Roman" pitchFamily="18" charset="0"/>
              </a:rPr>
              <a:t> situation.</a:t>
            </a:r>
          </a:p>
          <a:p>
            <a:endParaRPr lang="da-DK"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7657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144016" y="116632"/>
            <a:ext cx="8820472" cy="6494085"/>
          </a:xfrm>
          <a:prstGeom prst="rect">
            <a:avLst/>
          </a:prstGeom>
          <a:noFill/>
        </p:spPr>
        <p:txBody>
          <a:bodyPr wrap="square" rtlCol="0">
            <a:spAutoFit/>
          </a:bodyPr>
          <a:lstStyle/>
          <a:p>
            <a:pPr algn="ctr">
              <a:tabLst>
                <a:tab pos="3775075" algn="l"/>
              </a:tabLst>
            </a:pPr>
            <a:r>
              <a:rPr lang="da-DK" sz="3200" b="1" dirty="0" err="1" smtClean="0"/>
              <a:t>Ethical</a:t>
            </a:r>
            <a:r>
              <a:rPr lang="da-DK" sz="3200" b="1" dirty="0" smtClean="0"/>
              <a:t> </a:t>
            </a:r>
            <a:r>
              <a:rPr lang="da-DK" sz="3200" b="1" dirty="0" err="1" smtClean="0"/>
              <a:t>questions</a:t>
            </a:r>
            <a:r>
              <a:rPr lang="da-DK" sz="3200" b="1" dirty="0" smtClean="0"/>
              <a:t> </a:t>
            </a:r>
            <a:r>
              <a:rPr lang="da-DK" sz="3200" b="1" dirty="0" err="1" smtClean="0"/>
              <a:t>concerning</a:t>
            </a:r>
            <a:r>
              <a:rPr lang="da-DK" sz="3200" b="1" dirty="0" smtClean="0"/>
              <a:t> data </a:t>
            </a:r>
            <a:r>
              <a:rPr lang="da-DK" sz="3200" b="1" dirty="0" err="1" smtClean="0"/>
              <a:t>collection</a:t>
            </a:r>
            <a:r>
              <a:rPr lang="da-DK" sz="3200" b="1" dirty="0" smtClean="0"/>
              <a:t>:</a:t>
            </a:r>
            <a:endParaRPr lang="da-DK" sz="3200" dirty="0"/>
          </a:p>
          <a:p>
            <a:r>
              <a:rPr lang="da-DK" sz="3200" dirty="0" smtClean="0"/>
              <a:t>In </a:t>
            </a:r>
            <a:r>
              <a:rPr lang="da-DK" sz="3200" dirty="0" err="1" smtClean="0"/>
              <a:t>which</a:t>
            </a:r>
            <a:r>
              <a:rPr lang="da-DK" sz="3200" dirty="0" smtClean="0"/>
              <a:t> cases is it </a:t>
            </a:r>
            <a:r>
              <a:rPr lang="da-DK" sz="3200" dirty="0" err="1"/>
              <a:t>ethically</a:t>
            </a:r>
            <a:r>
              <a:rPr lang="da-DK" sz="3200" dirty="0"/>
              <a:t> acceptable to </a:t>
            </a:r>
            <a:r>
              <a:rPr lang="da-DK" sz="3200" dirty="0" err="1"/>
              <a:t>develop</a:t>
            </a:r>
            <a:r>
              <a:rPr lang="da-DK" sz="3200" dirty="0"/>
              <a:t>/</a:t>
            </a:r>
            <a:r>
              <a:rPr lang="da-DK" sz="3200" dirty="0" err="1"/>
              <a:t>use</a:t>
            </a:r>
            <a:r>
              <a:rPr lang="da-DK" sz="3200" dirty="0"/>
              <a:t> </a:t>
            </a:r>
            <a:r>
              <a:rPr lang="da-DK" sz="3200" dirty="0" err="1"/>
              <a:t>flying</a:t>
            </a:r>
            <a:r>
              <a:rPr lang="da-DK" sz="3200" dirty="0"/>
              <a:t> robots </a:t>
            </a:r>
            <a:r>
              <a:rPr lang="da-DK" sz="3200" dirty="0" err="1"/>
              <a:t>that</a:t>
            </a:r>
            <a:r>
              <a:rPr lang="da-DK" sz="3200" dirty="0"/>
              <a:t> </a:t>
            </a:r>
            <a:r>
              <a:rPr lang="da-DK" sz="3200" dirty="0" err="1"/>
              <a:t>can</a:t>
            </a:r>
            <a:r>
              <a:rPr lang="da-DK" sz="3200" dirty="0"/>
              <a:t> perform </a:t>
            </a:r>
            <a:r>
              <a:rPr lang="da-DK" sz="3200" dirty="0" err="1"/>
              <a:t>various</a:t>
            </a:r>
            <a:r>
              <a:rPr lang="da-DK" sz="3200" dirty="0"/>
              <a:t> kinds of </a:t>
            </a:r>
            <a:r>
              <a:rPr lang="da-DK" sz="3200" dirty="0" err="1"/>
              <a:t>surveillance</a:t>
            </a:r>
            <a:r>
              <a:rPr lang="da-DK" sz="3200" dirty="0"/>
              <a:t> </a:t>
            </a:r>
            <a:r>
              <a:rPr lang="da-DK" sz="3200" dirty="0" smtClean="0"/>
              <a:t>and data </a:t>
            </a:r>
            <a:r>
              <a:rPr lang="da-DK" sz="3200" dirty="0" err="1" smtClean="0"/>
              <a:t>collection</a:t>
            </a:r>
            <a:r>
              <a:rPr lang="da-DK" sz="3200" dirty="0" smtClean="0"/>
              <a:t> in </a:t>
            </a:r>
            <a:r>
              <a:rPr lang="da-DK" sz="3200" dirty="0" err="1"/>
              <a:t>specific</a:t>
            </a:r>
            <a:r>
              <a:rPr lang="da-DK" sz="3200" dirty="0"/>
              <a:t> </a:t>
            </a:r>
            <a:r>
              <a:rPr lang="da-DK" sz="3200" dirty="0" err="1"/>
              <a:t>contexts</a:t>
            </a:r>
            <a:r>
              <a:rPr lang="da-DK" sz="3200" dirty="0" smtClean="0"/>
              <a:t>?</a:t>
            </a:r>
          </a:p>
          <a:p>
            <a:r>
              <a:rPr lang="da-DK" sz="3200" dirty="0" smtClean="0"/>
              <a:t>Is it </a:t>
            </a:r>
            <a:r>
              <a:rPr lang="da-DK" sz="3200" dirty="0" err="1" smtClean="0"/>
              <a:t>ethically</a:t>
            </a:r>
            <a:r>
              <a:rPr lang="da-DK" sz="3200" dirty="0" smtClean="0"/>
              <a:t> acceptable the </a:t>
            </a:r>
            <a:r>
              <a:rPr lang="da-DK" sz="3200" dirty="0" err="1" smtClean="0"/>
              <a:t>collect</a:t>
            </a:r>
            <a:r>
              <a:rPr lang="da-DK" sz="3200" dirty="0" smtClean="0"/>
              <a:t> person </a:t>
            </a:r>
            <a:r>
              <a:rPr lang="da-DK" sz="3200" dirty="0" err="1" smtClean="0"/>
              <a:t>sesitive</a:t>
            </a:r>
            <a:r>
              <a:rPr lang="da-DK" sz="3200" dirty="0" smtClean="0"/>
              <a:t> data </a:t>
            </a:r>
            <a:r>
              <a:rPr lang="da-DK" sz="3200" dirty="0" err="1" smtClean="0"/>
              <a:t>without</a:t>
            </a:r>
            <a:r>
              <a:rPr lang="da-DK" sz="3200" dirty="0" smtClean="0"/>
              <a:t> </a:t>
            </a:r>
            <a:r>
              <a:rPr lang="da-DK" sz="3200" dirty="0" err="1" smtClean="0"/>
              <a:t>obtaining</a:t>
            </a:r>
            <a:r>
              <a:rPr lang="da-DK" sz="3200" dirty="0" smtClean="0"/>
              <a:t> </a:t>
            </a:r>
            <a:r>
              <a:rPr lang="da-DK" sz="3200" dirty="0" err="1" smtClean="0"/>
              <a:t>informed</a:t>
            </a:r>
            <a:r>
              <a:rPr lang="da-DK" sz="3200" dirty="0" smtClean="0"/>
              <a:t> </a:t>
            </a:r>
            <a:r>
              <a:rPr lang="da-DK" sz="3200" dirty="0" err="1" smtClean="0"/>
              <a:t>consent</a:t>
            </a:r>
            <a:r>
              <a:rPr lang="da-DK" sz="3200" dirty="0" smtClean="0"/>
              <a:t>? If so, </a:t>
            </a:r>
            <a:r>
              <a:rPr lang="da-DK" sz="3200" dirty="0" err="1" smtClean="0"/>
              <a:t>who</a:t>
            </a:r>
            <a:r>
              <a:rPr lang="da-DK" sz="3200" dirty="0" smtClean="0"/>
              <a:t> </a:t>
            </a:r>
            <a:r>
              <a:rPr lang="da-DK" sz="3200" dirty="0" err="1" smtClean="0"/>
              <a:t>should</a:t>
            </a:r>
            <a:r>
              <a:rPr lang="da-DK" sz="3200" dirty="0" smtClean="0"/>
              <a:t> </a:t>
            </a:r>
            <a:r>
              <a:rPr lang="da-DK" sz="3200" dirty="0" err="1" smtClean="0"/>
              <a:t>be</a:t>
            </a:r>
            <a:r>
              <a:rPr lang="da-DK" sz="3200" dirty="0" smtClean="0"/>
              <a:t> </a:t>
            </a:r>
            <a:r>
              <a:rPr lang="da-DK" sz="3200" dirty="0" err="1" smtClean="0"/>
              <a:t>allowed</a:t>
            </a:r>
            <a:r>
              <a:rPr lang="da-DK" sz="3200" dirty="0" smtClean="0"/>
              <a:t> to do it?</a:t>
            </a:r>
            <a:endParaRPr lang="da-DK" sz="3200" dirty="0"/>
          </a:p>
          <a:p>
            <a:r>
              <a:rPr lang="da-DK" sz="3200" dirty="0" smtClean="0"/>
              <a:t>To </a:t>
            </a:r>
            <a:r>
              <a:rPr lang="da-DK" sz="3200" dirty="0" err="1" smtClean="0"/>
              <a:t>what</a:t>
            </a:r>
            <a:r>
              <a:rPr lang="da-DK" sz="3200" dirty="0" smtClean="0"/>
              <a:t> </a:t>
            </a:r>
            <a:r>
              <a:rPr lang="da-DK" sz="3200" dirty="0" err="1" smtClean="0"/>
              <a:t>extent</a:t>
            </a:r>
            <a:r>
              <a:rPr lang="da-DK" sz="3200" dirty="0" smtClean="0"/>
              <a:t> </a:t>
            </a:r>
            <a:r>
              <a:rPr lang="da-DK" sz="3200" dirty="0" err="1" smtClean="0"/>
              <a:t>should</a:t>
            </a:r>
            <a:r>
              <a:rPr lang="da-DK" sz="3200" dirty="0" smtClean="0"/>
              <a:t> the </a:t>
            </a:r>
            <a:r>
              <a:rPr lang="da-DK" sz="3200" dirty="0" err="1" smtClean="0"/>
              <a:t>individual</a:t>
            </a:r>
            <a:r>
              <a:rPr lang="da-DK" sz="3200" dirty="0" smtClean="0"/>
              <a:t> </a:t>
            </a:r>
            <a:r>
              <a:rPr lang="da-DK" sz="3200" dirty="0" err="1" smtClean="0"/>
              <a:t>be</a:t>
            </a:r>
            <a:r>
              <a:rPr lang="da-DK" sz="3200" dirty="0" smtClean="0"/>
              <a:t> </a:t>
            </a:r>
            <a:r>
              <a:rPr lang="da-DK" sz="3200" dirty="0" err="1" smtClean="0"/>
              <a:t>able</a:t>
            </a:r>
            <a:r>
              <a:rPr lang="da-DK" sz="3200" dirty="0" smtClean="0"/>
              <a:t> to </a:t>
            </a:r>
            <a:r>
              <a:rPr lang="da-DK" sz="3200" dirty="0" err="1" smtClean="0"/>
              <a:t>claim</a:t>
            </a:r>
            <a:r>
              <a:rPr lang="da-DK" sz="3200" dirty="0" smtClean="0"/>
              <a:t> </a:t>
            </a:r>
            <a:r>
              <a:rPr lang="da-DK" sz="3200" dirty="0" err="1" smtClean="0"/>
              <a:t>privacy</a:t>
            </a:r>
            <a:r>
              <a:rPr lang="da-DK" sz="3200" dirty="0" smtClean="0"/>
              <a:t>? </a:t>
            </a:r>
          </a:p>
          <a:p>
            <a:r>
              <a:rPr lang="da-DK" sz="3200" dirty="0" smtClean="0"/>
              <a:t>In </a:t>
            </a:r>
            <a:r>
              <a:rPr lang="da-DK" sz="3200" dirty="0" err="1" smtClean="0"/>
              <a:t>which</a:t>
            </a:r>
            <a:r>
              <a:rPr lang="da-DK" sz="3200" dirty="0" smtClean="0"/>
              <a:t> cases </a:t>
            </a:r>
            <a:r>
              <a:rPr lang="da-DK" sz="3200" dirty="0" err="1" smtClean="0"/>
              <a:t>should</a:t>
            </a:r>
            <a:r>
              <a:rPr lang="da-DK" sz="3200" dirty="0" smtClean="0"/>
              <a:t> </a:t>
            </a:r>
            <a:r>
              <a:rPr lang="da-DK" sz="3200" dirty="0" err="1" smtClean="0"/>
              <a:t>we</a:t>
            </a:r>
            <a:r>
              <a:rPr lang="da-DK" sz="3200" dirty="0" smtClean="0"/>
              <a:t> </a:t>
            </a:r>
            <a:r>
              <a:rPr lang="da-DK" sz="3200" dirty="0" err="1" smtClean="0"/>
              <a:t>use</a:t>
            </a:r>
            <a:r>
              <a:rPr lang="da-DK" sz="3200" dirty="0" smtClean="0"/>
              <a:t> </a:t>
            </a:r>
            <a:r>
              <a:rPr lang="da-DK" sz="3200" dirty="0" err="1" smtClean="0"/>
              <a:t>informed</a:t>
            </a:r>
            <a:r>
              <a:rPr lang="da-DK" sz="3200" dirty="0" smtClean="0"/>
              <a:t> </a:t>
            </a:r>
            <a:r>
              <a:rPr lang="da-DK" sz="3200" dirty="0" err="1" smtClean="0"/>
              <a:t>consent</a:t>
            </a:r>
            <a:r>
              <a:rPr lang="da-DK" sz="3200" dirty="0" smtClean="0"/>
              <a:t>?</a:t>
            </a:r>
          </a:p>
          <a:p>
            <a:r>
              <a:rPr lang="da-DK" sz="3200" dirty="0" smtClean="0"/>
              <a:t>In </a:t>
            </a:r>
            <a:r>
              <a:rPr lang="da-DK" sz="3200" dirty="0" err="1" smtClean="0"/>
              <a:t>which</a:t>
            </a:r>
            <a:r>
              <a:rPr lang="da-DK" sz="3200" dirty="0" smtClean="0"/>
              <a:t> cases </a:t>
            </a:r>
            <a:r>
              <a:rPr lang="da-DK" sz="3200" dirty="0" err="1" smtClean="0"/>
              <a:t>should</a:t>
            </a:r>
            <a:r>
              <a:rPr lang="da-DK" sz="3200" dirty="0" smtClean="0"/>
              <a:t> </a:t>
            </a:r>
            <a:r>
              <a:rPr lang="da-DK" sz="3200" dirty="0" err="1" smtClean="0"/>
              <a:t>we</a:t>
            </a:r>
            <a:r>
              <a:rPr lang="da-DK" sz="3200" dirty="0" smtClean="0"/>
              <a:t> </a:t>
            </a:r>
            <a:r>
              <a:rPr lang="da-DK" sz="3200" dirty="0" err="1" smtClean="0"/>
              <a:t>use</a:t>
            </a:r>
            <a:r>
              <a:rPr lang="da-DK" sz="3200" dirty="0" smtClean="0"/>
              <a:t> </a:t>
            </a:r>
            <a:r>
              <a:rPr lang="da-DK" sz="3200" dirty="0" err="1" smtClean="0"/>
              <a:t>ethical</a:t>
            </a:r>
            <a:r>
              <a:rPr lang="da-DK" sz="3200" dirty="0" smtClean="0"/>
              <a:t> </a:t>
            </a:r>
            <a:r>
              <a:rPr lang="da-DK" sz="3200" dirty="0" err="1" smtClean="0"/>
              <a:t>boards</a:t>
            </a:r>
            <a:r>
              <a:rPr lang="da-DK" sz="3200" dirty="0" smtClean="0"/>
              <a:t> or panels?</a:t>
            </a:r>
          </a:p>
        </p:txBody>
      </p:sp>
    </p:spTree>
    <p:extLst>
      <p:ext uri="{BB962C8B-B14F-4D97-AF65-F5344CB8AC3E}">
        <p14:creationId xmlns:p14="http://schemas.microsoft.com/office/powerpoint/2010/main" val="1564172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370263" y="18748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defRPr>
            </a:lvl1pPr>
            <a:lvl2pPr marL="742950" indent="-285750">
              <a:defRPr sz="2400">
                <a:solidFill>
                  <a:schemeClr val="tx1"/>
                </a:solidFill>
                <a:latin typeface="Times" pitchFamily="2" charset="0"/>
              </a:defRPr>
            </a:lvl2pPr>
            <a:lvl3pPr marL="1143000" indent="-228600">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endParaRPr lang="da-DK" altLang="da-DK"/>
          </a:p>
        </p:txBody>
      </p:sp>
      <p:sp>
        <p:nvSpPr>
          <p:cNvPr id="10243" name="Text Box 3"/>
          <p:cNvSpPr txBox="1">
            <a:spLocks noChangeArrowheads="1"/>
          </p:cNvSpPr>
          <p:nvPr/>
        </p:nvSpPr>
        <p:spPr bwMode="auto">
          <a:xfrm>
            <a:off x="228600" y="571500"/>
            <a:ext cx="8610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defRPr>
            </a:lvl1pPr>
            <a:lvl2pPr marL="742950" indent="-285750">
              <a:defRPr sz="2400">
                <a:solidFill>
                  <a:schemeClr val="tx1"/>
                </a:solidFill>
                <a:latin typeface="Times" pitchFamily="2" charset="0"/>
              </a:defRPr>
            </a:lvl2pPr>
            <a:lvl3pPr marL="1143000" indent="-228600">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pPr eaLnBrk="1" hangingPunct="1"/>
            <a:r>
              <a:rPr lang="en-GB" altLang="da-DK" i="1">
                <a:solidFill>
                  <a:srgbClr val="000000"/>
                </a:solidFill>
                <a:latin typeface="Times New Roman" pitchFamily="18" charset="0"/>
                <a:ea typeface="MS Mincho" pitchFamily="49" charset="-128"/>
              </a:rPr>
              <a:t>Surveillance in domotics</a:t>
            </a:r>
          </a:p>
          <a:p>
            <a:pPr eaLnBrk="1" hangingPunct="1"/>
            <a:r>
              <a:rPr lang="en-GB" altLang="da-DK" i="1">
                <a:solidFill>
                  <a:srgbClr val="000000"/>
                </a:solidFill>
                <a:latin typeface="Times New Roman" pitchFamily="18" charset="0"/>
                <a:ea typeface="MS Mincho" pitchFamily="49" charset="-128"/>
              </a:rPr>
              <a:t>Surveillance in health care (EPR).</a:t>
            </a:r>
          </a:p>
          <a:p>
            <a:pPr eaLnBrk="1" hangingPunct="1"/>
            <a:r>
              <a:rPr lang="en-GB" altLang="da-DK" i="1">
                <a:solidFill>
                  <a:srgbClr val="000000"/>
                </a:solidFill>
                <a:latin typeface="Times New Roman" pitchFamily="18" charset="0"/>
                <a:cs typeface="Times New Roman" pitchFamily="18" charset="0"/>
              </a:rPr>
              <a:t>Surveillance in searching</a:t>
            </a:r>
            <a:r>
              <a:rPr lang="da-DK" altLang="da-DK" i="1">
                <a:solidFill>
                  <a:srgbClr val="000000"/>
                </a:solidFill>
                <a:latin typeface="Times New Roman" pitchFamily="18" charset="0"/>
                <a:ea typeface="MS Mincho" pitchFamily="49" charset="-128"/>
              </a:rPr>
              <a:t> </a:t>
            </a:r>
            <a:endParaRPr lang="da-DK" altLang="da-DK">
              <a:latin typeface="Times New Roman" pitchFamily="18" charset="0"/>
              <a:cs typeface="Times New Roman" pitchFamily="18" charset="0"/>
            </a:endParaRPr>
          </a:p>
          <a:p>
            <a:pPr eaLnBrk="1" hangingPunct="1"/>
            <a:r>
              <a:rPr lang="en-GB" altLang="da-DK" i="1">
                <a:latin typeface="Times New Roman" pitchFamily="18" charset="0"/>
                <a:ea typeface="MS Mincho" pitchFamily="49" charset="-128"/>
              </a:rPr>
              <a:t>Surveillance and metadata</a:t>
            </a:r>
          </a:p>
          <a:p>
            <a:pPr eaLnBrk="1" hangingPunct="1"/>
            <a:r>
              <a:rPr lang="en-GB" altLang="da-DK" i="1">
                <a:latin typeface="Times New Roman" pitchFamily="18" charset="0"/>
                <a:ea typeface="MS Mincho" pitchFamily="49" charset="-128"/>
              </a:rPr>
              <a:t>Etc.</a:t>
            </a:r>
            <a:r>
              <a:rPr lang="da-DK" altLang="da-DK">
                <a:latin typeface="Times New Roman" pitchFamily="18" charset="0"/>
              </a:rPr>
              <a:t> </a:t>
            </a:r>
          </a:p>
          <a:p>
            <a:pPr eaLnBrk="1" hangingPunct="1"/>
            <a:endParaRPr lang="en-GB" altLang="da-DK" i="1">
              <a:latin typeface="Times New Roman" pitchFamily="18" charset="0"/>
              <a:ea typeface="MS Mincho" pitchFamily="49" charset="-128"/>
            </a:endParaRPr>
          </a:p>
          <a:p>
            <a:pPr eaLnBrk="1" hangingPunct="1"/>
            <a:r>
              <a:rPr lang="en-GB" altLang="da-DK">
                <a:latin typeface="Times New Roman" pitchFamily="18" charset="0"/>
                <a:ea typeface="MS Mincho" pitchFamily="49" charset="-128"/>
              </a:rPr>
              <a:t>How can be deal with the problem that the use of data extracted from databases is sometime caught between the societal “right to know” and the individual “right to private life”?</a:t>
            </a:r>
            <a:endParaRPr lang="da-DK" altLang="da-DK">
              <a:latin typeface="Times New Roman" pitchFamily="18" charset="0"/>
              <a:cs typeface="Times New Roman" pitchFamily="18" charset="0"/>
            </a:endParaRPr>
          </a:p>
          <a:p>
            <a:pPr eaLnBrk="1" hangingPunct="1"/>
            <a:endParaRPr lang="en-GB" altLang="da-DK">
              <a:latin typeface="Times New Roman" pitchFamily="18" charset="0"/>
              <a:ea typeface="MS Mincho" pitchFamily="49" charset="-128"/>
            </a:endParaRPr>
          </a:p>
          <a:p>
            <a:pPr eaLnBrk="1" hangingPunct="1"/>
            <a:endParaRPr lang="en-GB" altLang="da-DK">
              <a:latin typeface="Times New Roman" pitchFamily="18" charset="0"/>
              <a:ea typeface="MS Mincho" pitchFamily="49" charset="-128"/>
            </a:endParaRPr>
          </a:p>
        </p:txBody>
      </p:sp>
    </p:spTree>
    <p:extLst>
      <p:ext uri="{BB962C8B-B14F-4D97-AF65-F5344CB8AC3E}">
        <p14:creationId xmlns:p14="http://schemas.microsoft.com/office/powerpoint/2010/main" val="18704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323528" y="548680"/>
            <a:ext cx="4536503" cy="5509200"/>
          </a:xfrm>
          <a:prstGeom prst="rect">
            <a:avLst/>
          </a:prstGeom>
          <a:noFill/>
        </p:spPr>
        <p:txBody>
          <a:bodyPr wrap="square" rtlCol="0">
            <a:spAutoFit/>
          </a:bodyPr>
          <a:lstStyle/>
          <a:p>
            <a:r>
              <a:rPr lang="da-DK" sz="3200" b="1" dirty="0" smtClean="0"/>
              <a:t>Reasoning </a:t>
            </a:r>
            <a:r>
              <a:rPr lang="da-DK" sz="3200" b="1" dirty="0"/>
              <a:t>from </a:t>
            </a:r>
            <a:r>
              <a:rPr lang="da-DK" sz="3200" b="1" dirty="0" err="1"/>
              <a:t>Virtue</a:t>
            </a:r>
            <a:r>
              <a:rPr lang="da-DK" sz="3200" b="1" dirty="0"/>
              <a:t>: </a:t>
            </a:r>
            <a:r>
              <a:rPr lang="da-DK" sz="3200" b="1" dirty="0" err="1"/>
              <a:t>Ontological</a:t>
            </a:r>
            <a:r>
              <a:rPr lang="da-DK" sz="3200" b="1" dirty="0"/>
              <a:t> Reasoning </a:t>
            </a:r>
            <a:endParaRPr lang="da-DK" sz="3200" b="1" dirty="0" smtClean="0"/>
          </a:p>
          <a:p>
            <a:endParaRPr lang="da-DK" sz="3200" dirty="0" smtClean="0"/>
          </a:p>
          <a:p>
            <a:r>
              <a:rPr lang="da-DK" sz="3200" dirty="0" smtClean="0"/>
              <a:t>In </a:t>
            </a:r>
            <a:r>
              <a:rPr lang="da-DK" sz="3200" dirty="0" err="1" smtClean="0"/>
              <a:t>my</a:t>
            </a:r>
            <a:r>
              <a:rPr lang="da-DK" sz="3200" dirty="0" smtClean="0"/>
              <a:t> </a:t>
            </a:r>
            <a:r>
              <a:rPr lang="da-DK" sz="3200" dirty="0" err="1" smtClean="0"/>
              <a:t>life</a:t>
            </a:r>
            <a:r>
              <a:rPr lang="da-DK" sz="3200" dirty="0" smtClean="0"/>
              <a:t> I </a:t>
            </a:r>
            <a:r>
              <a:rPr lang="da-DK" sz="3200" dirty="0" err="1" smtClean="0"/>
              <a:t>should</a:t>
            </a:r>
            <a:r>
              <a:rPr lang="da-DK" sz="3200" dirty="0" smtClean="0"/>
              <a:t> </a:t>
            </a:r>
            <a:r>
              <a:rPr lang="en-US" sz="3200" dirty="0" smtClean="0"/>
              <a:t>focus more on my ethical character and general </a:t>
            </a:r>
            <a:r>
              <a:rPr lang="en-US" sz="3200" dirty="0" err="1" smtClean="0"/>
              <a:t>behaviour</a:t>
            </a:r>
            <a:r>
              <a:rPr lang="en-US" sz="3200" dirty="0" smtClean="0"/>
              <a:t> as such than on particular acts. It is important to develop ethical qualities, virtues.</a:t>
            </a:r>
          </a:p>
          <a:p>
            <a:endParaRPr lang="en-US" sz="3200" dirty="0"/>
          </a:p>
        </p:txBody>
      </p:sp>
      <p:pic>
        <p:nvPicPr>
          <p:cNvPr id="14338" name="Picture 2" descr="http://upload.wikimedia.org/wikipedia/commons/thumb/a/a4/Aristoteles_Louvre.jpg/320px-Aristoteles_Louv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052736"/>
            <a:ext cx="2724150" cy="3629025"/>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5004048" y="4980663"/>
            <a:ext cx="4032447" cy="1569660"/>
          </a:xfrm>
          <a:prstGeom prst="rect">
            <a:avLst/>
          </a:prstGeom>
          <a:noFill/>
        </p:spPr>
        <p:txBody>
          <a:bodyPr wrap="square" rtlCol="0">
            <a:spAutoFit/>
          </a:bodyPr>
          <a:lstStyle/>
          <a:p>
            <a:r>
              <a:rPr lang="da-DK" sz="3200" dirty="0" err="1" smtClean="0"/>
              <a:t>Aristotle</a:t>
            </a:r>
            <a:r>
              <a:rPr lang="da-DK" sz="3200" dirty="0" smtClean="0"/>
              <a:t> (384-322 B.C.)</a:t>
            </a:r>
          </a:p>
          <a:p>
            <a:r>
              <a:rPr lang="da-DK" sz="3200" dirty="0" err="1" smtClean="0"/>
              <a:t>Much</a:t>
            </a:r>
            <a:r>
              <a:rPr lang="da-DK" sz="3200" dirty="0" smtClean="0"/>
              <a:t> Christian </a:t>
            </a:r>
            <a:r>
              <a:rPr lang="da-DK" sz="3200" dirty="0" err="1" smtClean="0"/>
              <a:t>thinking</a:t>
            </a:r>
            <a:r>
              <a:rPr lang="da-DK" sz="3200" dirty="0" smtClean="0"/>
              <a:t> in Europe.</a:t>
            </a:r>
            <a:endParaRPr lang="da-DK" sz="3200" dirty="0"/>
          </a:p>
        </p:txBody>
      </p:sp>
    </p:spTree>
    <p:extLst>
      <p:ext uri="{BB962C8B-B14F-4D97-AF65-F5344CB8AC3E}">
        <p14:creationId xmlns:p14="http://schemas.microsoft.com/office/powerpoint/2010/main" val="3545357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323528" y="548680"/>
            <a:ext cx="4536503" cy="6001643"/>
          </a:xfrm>
          <a:prstGeom prst="rect">
            <a:avLst/>
          </a:prstGeom>
          <a:noFill/>
        </p:spPr>
        <p:txBody>
          <a:bodyPr wrap="square" rtlCol="0">
            <a:spAutoFit/>
          </a:bodyPr>
          <a:lstStyle/>
          <a:p>
            <a:r>
              <a:rPr lang="da-DK" sz="3200" b="1" dirty="0" smtClean="0"/>
              <a:t>Reasoning </a:t>
            </a:r>
            <a:r>
              <a:rPr lang="da-DK" sz="3200" b="1" dirty="0"/>
              <a:t>from </a:t>
            </a:r>
            <a:r>
              <a:rPr lang="da-DK" sz="3200" b="1" dirty="0" err="1"/>
              <a:t>Virtue</a:t>
            </a:r>
            <a:r>
              <a:rPr lang="da-DK" sz="3200" b="1" dirty="0"/>
              <a:t>: </a:t>
            </a:r>
            <a:r>
              <a:rPr lang="da-DK" sz="3200" b="1" dirty="0" err="1"/>
              <a:t>Ontological</a:t>
            </a:r>
            <a:r>
              <a:rPr lang="da-DK" sz="3200" b="1" dirty="0"/>
              <a:t> Reasoning </a:t>
            </a:r>
            <a:endParaRPr lang="da-DK" sz="3200" b="1" dirty="0" smtClean="0"/>
          </a:p>
          <a:p>
            <a:endParaRPr lang="en-US" sz="3200" dirty="0"/>
          </a:p>
          <a:p>
            <a:r>
              <a:rPr lang="en-US" sz="3200" dirty="0"/>
              <a:t>The cardinal virtues </a:t>
            </a:r>
          </a:p>
          <a:p>
            <a:endParaRPr lang="en-US" sz="3200" dirty="0"/>
          </a:p>
          <a:p>
            <a:r>
              <a:rPr lang="en-US" sz="3200" dirty="0"/>
              <a:t>1. Prudence</a:t>
            </a:r>
          </a:p>
          <a:p>
            <a:r>
              <a:rPr lang="en-US" sz="3200" dirty="0"/>
              <a:t>2. Justice </a:t>
            </a:r>
          </a:p>
          <a:p>
            <a:r>
              <a:rPr lang="en-US" sz="3200" dirty="0"/>
              <a:t>3. Temperance </a:t>
            </a:r>
          </a:p>
          <a:p>
            <a:r>
              <a:rPr lang="en-US" sz="3200" dirty="0"/>
              <a:t>4. Courage </a:t>
            </a:r>
          </a:p>
          <a:p>
            <a:r>
              <a:rPr lang="en-US" sz="3200" dirty="0"/>
              <a:t>5. Faith </a:t>
            </a:r>
          </a:p>
          <a:p>
            <a:r>
              <a:rPr lang="en-US" sz="3200" dirty="0"/>
              <a:t>6. Hope</a:t>
            </a:r>
          </a:p>
          <a:p>
            <a:r>
              <a:rPr lang="en-US" sz="3200" dirty="0"/>
              <a:t>7. Love</a:t>
            </a:r>
            <a:endParaRPr lang="da-DK" sz="3200" dirty="0"/>
          </a:p>
        </p:txBody>
      </p:sp>
      <p:pic>
        <p:nvPicPr>
          <p:cNvPr id="14338" name="Picture 2" descr="http://upload.wikimedia.org/wikipedia/commons/thumb/a/a4/Aristoteles_Louvre.jpg/320px-Aristoteles_Louv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052736"/>
            <a:ext cx="2724150" cy="3629025"/>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5004048" y="4980663"/>
            <a:ext cx="4032447" cy="1569660"/>
          </a:xfrm>
          <a:prstGeom prst="rect">
            <a:avLst/>
          </a:prstGeom>
          <a:noFill/>
        </p:spPr>
        <p:txBody>
          <a:bodyPr wrap="square" rtlCol="0">
            <a:spAutoFit/>
          </a:bodyPr>
          <a:lstStyle/>
          <a:p>
            <a:r>
              <a:rPr lang="da-DK" sz="3200" dirty="0" err="1" smtClean="0"/>
              <a:t>Aristotle</a:t>
            </a:r>
            <a:r>
              <a:rPr lang="da-DK" sz="3200" dirty="0" smtClean="0"/>
              <a:t> (384-322 B.C.)</a:t>
            </a:r>
          </a:p>
          <a:p>
            <a:r>
              <a:rPr lang="da-DK" sz="3200" dirty="0" err="1" smtClean="0"/>
              <a:t>Much</a:t>
            </a:r>
            <a:r>
              <a:rPr lang="da-DK" sz="3200" dirty="0" smtClean="0"/>
              <a:t> Christian </a:t>
            </a:r>
            <a:r>
              <a:rPr lang="da-DK" sz="3200" dirty="0" err="1" smtClean="0"/>
              <a:t>thinking</a:t>
            </a:r>
            <a:r>
              <a:rPr lang="da-DK" sz="3200" dirty="0" smtClean="0"/>
              <a:t> in Europe.</a:t>
            </a:r>
            <a:endParaRPr lang="da-DK" sz="3200" dirty="0"/>
          </a:p>
        </p:txBody>
      </p:sp>
    </p:spTree>
    <p:extLst>
      <p:ext uri="{BB962C8B-B14F-4D97-AF65-F5344CB8AC3E}">
        <p14:creationId xmlns:p14="http://schemas.microsoft.com/office/powerpoint/2010/main" val="1851021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boks 6"/>
          <p:cNvSpPr txBox="1"/>
          <p:nvPr/>
        </p:nvSpPr>
        <p:spPr>
          <a:xfrm>
            <a:off x="4644008" y="1196752"/>
            <a:ext cx="2808312" cy="3785652"/>
          </a:xfrm>
          <a:prstGeom prst="rect">
            <a:avLst/>
          </a:prstGeom>
          <a:noFill/>
        </p:spPr>
        <p:txBody>
          <a:bodyPr wrap="square" rtlCol="0">
            <a:spAutoFit/>
          </a:bodyPr>
          <a:lstStyle/>
          <a:p>
            <a:r>
              <a:rPr lang="da-DK" sz="2400" dirty="0" smtClean="0"/>
              <a:t>BJ. </a:t>
            </a:r>
            <a:r>
              <a:rPr lang="da-DK" sz="2400" dirty="0" err="1" smtClean="0"/>
              <a:t>Fogg</a:t>
            </a:r>
            <a:endParaRPr lang="da-DK" sz="2400" dirty="0" smtClean="0"/>
          </a:p>
          <a:p>
            <a:endParaRPr lang="da-DK" sz="2400" dirty="0"/>
          </a:p>
          <a:p>
            <a:r>
              <a:rPr lang="da-DK" sz="2400" dirty="0" smtClean="0"/>
              <a:t>Designers </a:t>
            </a:r>
            <a:r>
              <a:rPr lang="da-DK" sz="2400" dirty="0" err="1" smtClean="0"/>
              <a:t>should</a:t>
            </a:r>
            <a:r>
              <a:rPr lang="da-DK" sz="2400" dirty="0" smtClean="0"/>
              <a:t> </a:t>
            </a:r>
            <a:r>
              <a:rPr lang="da-DK" sz="2400" dirty="0" err="1" smtClean="0"/>
              <a:t>be</a:t>
            </a:r>
            <a:r>
              <a:rPr lang="da-DK" sz="2400" dirty="0" smtClean="0"/>
              <a:t> </a:t>
            </a:r>
            <a:r>
              <a:rPr lang="da-DK" sz="2400" dirty="0" err="1" smtClean="0"/>
              <a:t>responsible</a:t>
            </a:r>
            <a:r>
              <a:rPr lang="da-DK" sz="2400" dirty="0" smtClean="0"/>
              <a:t> and </a:t>
            </a:r>
            <a:r>
              <a:rPr lang="da-DK" sz="2400" dirty="0" err="1" smtClean="0"/>
              <a:t>hopefully</a:t>
            </a:r>
            <a:r>
              <a:rPr lang="da-DK" sz="2400" dirty="0" smtClean="0"/>
              <a:t> </a:t>
            </a:r>
            <a:r>
              <a:rPr lang="da-DK" sz="2400" dirty="0" err="1" smtClean="0"/>
              <a:t>even</a:t>
            </a:r>
            <a:r>
              <a:rPr lang="da-DK" sz="2400" dirty="0" smtClean="0"/>
              <a:t> </a:t>
            </a:r>
            <a:r>
              <a:rPr lang="da-DK" sz="2400" dirty="0" err="1" smtClean="0"/>
              <a:t>praiseworthy</a:t>
            </a:r>
            <a:r>
              <a:rPr lang="da-DK" sz="2400" dirty="0" smtClean="0"/>
              <a:t> in </a:t>
            </a:r>
            <a:r>
              <a:rPr lang="da-DK" sz="2400" dirty="0" err="1" smtClean="0"/>
              <a:t>their</a:t>
            </a:r>
            <a:r>
              <a:rPr lang="da-DK" sz="2400" dirty="0" smtClean="0"/>
              <a:t> </a:t>
            </a:r>
            <a:r>
              <a:rPr lang="da-DK" sz="2400" dirty="0" err="1" smtClean="0"/>
              <a:t>work</a:t>
            </a:r>
            <a:r>
              <a:rPr lang="da-DK" sz="2400" dirty="0" smtClean="0"/>
              <a:t>.</a:t>
            </a:r>
          </a:p>
          <a:p>
            <a:endParaRPr lang="da-DK" sz="2400" dirty="0"/>
          </a:p>
          <a:p>
            <a:r>
              <a:rPr lang="da-DK" sz="2400" dirty="0" err="1" smtClean="0"/>
              <a:t>What</a:t>
            </a:r>
            <a:r>
              <a:rPr lang="da-DK" sz="2400" dirty="0" smtClean="0"/>
              <a:t> </a:t>
            </a:r>
            <a:r>
              <a:rPr lang="da-DK" sz="2400" dirty="0" err="1" smtClean="0"/>
              <a:t>does</a:t>
            </a:r>
            <a:r>
              <a:rPr lang="da-DK" sz="2400" dirty="0" smtClean="0"/>
              <a:t> </a:t>
            </a:r>
            <a:r>
              <a:rPr lang="da-DK" sz="2400" dirty="0" err="1" smtClean="0"/>
              <a:t>that</a:t>
            </a:r>
            <a:r>
              <a:rPr lang="da-DK" sz="2400" dirty="0" smtClean="0"/>
              <a:t> </a:t>
            </a:r>
            <a:r>
              <a:rPr lang="da-DK" sz="2400" dirty="0" err="1" smtClean="0"/>
              <a:t>mean</a:t>
            </a:r>
            <a:r>
              <a:rPr lang="da-DK" sz="2400" dirty="0" smtClean="0"/>
              <a:t>?</a:t>
            </a:r>
          </a:p>
        </p:txBody>
      </p:sp>
      <p:sp>
        <p:nvSpPr>
          <p:cNvPr id="3" name="AutoShape 2" descr="data:image/jpeg;base64,/9j/4AAQSkZJRgABAQAAAQABAAD/2wCEAAkGBhQSEBQUExQUFBQWGBUVFBUUFxQVFBQVFBUVFBUVFBQXHCYeFxkkGhQUHy8gJCcpLCwsFR4xNTAqNSYrLCkBCQoKDgwOGg8PGiokHyQuKiwsKiwsLCksLC8pLCwsLyksLCwsLCwpKSksLSwsMCwsLCw0LCwsLCwqLCksLCwsLP/AABEIAO8AyQMBIgACEQEDEQH/xAAbAAABBQEBAAAAAAAAAAAAAAAEAQIDBQYHAP/EAEUQAAEEAAMDCAYGCAYCAwAAAAEAAgMRBBIhBTFBBhMiUWFxktEyU3OBkbIVJEKhscEUFiM0UnLh8DNDYoKiwgdjJYPi/8QAGwEAAgMBAQEAAAAAAAAAAAAAAwQBAgUABgf/xAA1EQABAwEFBgUDBAEFAAAAAAABAAIRAwQSITFBBRNRcYGRIjJCYcEUUrEjodHwFTNiguHx/9oADAMBAAIRAxEAPwCTZGyoTh4iYoySxhJLG2eiOxF/Q0HqYvA3yS7Fb9Wh9mz5Qjcq+d1arr58RzK9A1ogYIL6Ig9TF4G+SX6Ig9TF4G+SMpeyoBqv+491a6OCD+h4fUxeBvkvfQ8HqYvA3yRmVLkXb1/3HuuujggvoeD1MXgb5JRseD1MXgb5IwtS5VG+f9x7rro4IL6Hg9TF4G+SUbHg9TF4G+SLpLkUGq/7j3XXW8ECdjwepi8DfJJ9Cw+pj8DfJHZUinev+49110cEF9Cw+pj8DfJKNjw+pj8DfJGLy7ev+49110cEM7YsBFiGLtGRvxGijdsaH1Mfgb5I4Oop0gvUe8dX9FG9ePUe666OCrDsaH1Mfgb5JPoaH1Mfgb5I5eVxVf8Ace6i6OCB+hofUx+BvkvfQsHqY/A3yRqUK29qfce6rdHBAfQkHqY/A3yXjsaD1Mfgb5I9Irb5/E9110cEB9DQepj8DfJL9Cwepj8DfJHLwU75/E91F0cEEdjQV/gx+BvkuYc0OpvwC6246HuXJ7W1st7nX5PD5SlpAELqOxf3aH2bPlCMQexT9Wh9mz5QnYra0Mbsr5WNdV04gGjuWI9rn1HBoJxOSeBAaJRKUKLD4pkgtjg4dbSCPuUyXIIMFWGK9S8ltLoqqU1KlXlC5IvBKl0XSuTKSgLyhlxLGkBzmtJ3AkAnuvepALjAUKU96WNDSyUlhm/FWNM3ZUSiXtpNzUU97rA9yidvVApTns4jd+CYQnMfXdxC89ld3BSoTQ1LSRLSsFCTKlyp1JCpXJtLxC8V5SuSOboVybKusP3FcmW9sn19PlJ2kZLp+xf3aH2bPlCx/KeBj9pxtlNRlrA83l0p/wBrhrS2WxT9Wh9mz5QsfyjwbZtqMjfeVzWg1oayvOh9yps4xaahJjwuxCvX/wBNvMKHYwZDtPJh35onAh5u+iGkmzxANa9qunf+QMPzmUZyN2cAZO/fddtJMTsaLC4afmWkOMbrcSXO3brO4dgWa2dh5pMGY2RxGNzic5dT8wO7d3DuT+6oWv8AVfMCGySATxcffgEG8+l4R7nj0W12nymigdGHk/tNWlottAgWTwHSCHHLeDmnS27KHmMChb3AB3RF7qdxpZTbsJBwUclWGhjuI9NgItX3KLZHPxBrMrXMJcwAAA6UWmuwDXsQPoLM0MvzjMmcMD8q2+qEmNFabN5WxTRyPAeOaaXPDm6gAE6VoTQ3WpI+VELsOcQM/Nh2U9HpXYG73rOYTlA+XDYmKVobKyN4ceLgGka9RG5A4eT/AOIeP/b/ANmqp2ZTJxBHiaM5wOeMdlP1Doz0K2mL5SQx4dk7i7I8DIK6TrFjo9yH2fy0w00jI2FxdJo0ZdAdSQTuB6JWO2xJbdmtPo5GWOGskbXX7vxVnjmgbdgDQAKYaAoXzc3DuAVf8bQDDMzFRwx+0wBkp37ycIjAd1d7S5b4aCUxuLiW6OLW21p6r4+5DcpRhpJsI6V8jXXcIY2w+3xnp201rl6t6rdrYeXZ+JfiGNbLBKf2jSBYzGy3XjdkHdrRXuVeKbLidnvbq19Ob3GSMqaFlptqU30Zgh3iB1u4iIwPwofUdDg7iMOv7q9fyhhdJKwE5og4yAtIoN30ePuUeE5QwOiM1kRg0S4Ea9QB1O8LKcq3czjsT/7YTX/2U3/o5QbSgMeAwzdem4vPe4Fw+4j4I9PZ1F1NhBPiu6+0lUdXcCfafzgt1snlXBiHZGEh3AOFXW+utW5WFbs3ESYnDSjCthEeUEse1wc3rOg4F3xW6IWLb6FKk4bo5jESHQZ4hNUXucDe/heT2O4Hcmr1LORl4sopwT2ixXHh5JlKQVy8F4ryQqy5IUlJV5QuTXbiuTLrThoe5clW9sj19PlJ2rRdQ2K36tD7NnyhV+M5Oh2Lbic7g5oHQoZTQcNTv+19yO2N+7Q+zZ8oT8QUgx72VXXTEyOhTJaC0Shp2XY3g6HuKyn6iiyBK4R2CWcdN2t11C6taV5TVo0K1SiPAYlAexr8wq3aPJwSvidnLRERQ0N05rtSf5fvUm2tiumDSJHRlhsFu6z1gao8BSNiU/UVGwZyyw4qN20zhmqbZnJYRtkzvMjpQWudu0IN1d/EoGPkM4NLTMauwAOjfW5t6mlrI8KXHQK3wmxgNTw3k/gAhu2nUpkw7E+w0/CkWdpGSxeP5M87h4o81OiADH12AGwDuOnHgvbN5HuZiI53Tl7mam23mOVzNHF2g6Q07FvC1o3MFf6tT5Kg5U7EkxEbRFIIC12ZxaHAuGUjL0SNNb9yFT2k5/6RfdBmTE556Tj7KzqAHiAkqhx/ImaR7/rTuZe/O5jmkm+zWt1VpwG9H7Q5JCR+GLH5G4cBoblzZgHNO+xXo/es3yV2diMS4vbiXgRPYS1z5DnF2QOlW4Vr1rdjaUYk5syMEn8BcM19VdaNbX2mg8Ma+8Wg5NAiRGOGOGqpRFN4JIifdUPKrkv+lPY/PkytLT0bsEgjiKrX4qXG8nhiYeZJy5QMjqvKRpqOII0V5iyGtJcQ0DeSaA7ygW4lroZ3RvDqjfq03RDTxG5KUrVW3bQD5TgYyk/3NFdTZeM65oDY/JOeGZss2IdJlGVrWlwbXDPZ1HZ1rSWs1yK2kBgQZpdTK4AyPsmq0BcbK0j5AN7mi91kC+7rQLfvTXLamJGEgQMOACmjduS3mlTwoosQxxLWva5w3gEEjvCWXEMYQHPa0ncHOAJ+KRumYhFkKW052ov4+az3LadzMIXMcWnPHq0kGiesKz2NP9Whe4/5bC4uO+2iySUd1nIoCtOZIjkqh4vlvtKLtISlY9rhbHNc3raQfdomOlbeXM3NV5bGauuupB9oV8EpKW03MK3iu8JSe5QpSPOi5IuuPGi5JS3tjnz9PlJWrRdN2N+7Q+zZ8oXpyF7Y/wC7Q+zZ8oTMQkmiajuZTHpCHIHavNaO1MIUsTE4cAhKaOEdqOw2DHFMw0SsoWaLItFc5AphjApcJhq1pFyx6Ae895/ovQDQKWV2pWYXnEqpOKEdCoJ4ui7uKkmxfAIaUktPaFdgMiUUTC5vyMxZjwONmbvYwub3hhI++lT4bBxOwbnZJ3YkvJa5kcrmUHDe5oq95J32tlyY5KyQYaeGbKRKMpyG9CzIeCA2dsTaEI5iKSNkefNznEXv0I41u+9e4Fso76q5jwDeaZmAQBlMGcdNVlmk660OGh98ZQO3p5JRgIpbHONa54Ng2XBnSB3Hfp2q7h2BHh2YuSMuAdC8Ft20BrTr1k70dys5KSYhsMsLhz0XB2geLB9xsX7yh8BsXFuhxPPubmljcxkYrKxxaRZNaXokvq6dSztuPDRJvN5unLlqiBhDzIngeix0WxYzso4kgmTnebbqcobmDXAN3a669yseUEeeLZzTvc1oviL5sWD16q5PJSZuy/0boc5zpf6XRovzelW+uxJtHk3M/wDQsob+wDRJbuILLy6a+iU4LfTdUvGoMHvjHS7h0Q9y4NgDQflV+CwLcPtdkcdhoaSbJJ6ULnHU6nUAobB7LbjXYyaUmxeTsIurHEAACu0rRP2HKdqDE03mstb+lfNFvo11nrVXiuT2LhknGGyuinsGyAWh13v3HUixaHTtbXkRUAeabPETwcS4E8VJpEenCTh0wVe7GF+xiHWckrGtJ/hzZgPdde5T7ZcZI9n4YmmvjjLu000D4C1ZYjknINnDDsyulLw9xum+lZAPYKCftfk1K6HDOjoTwNYKJ0NAXR7wpba7PfBDgPG8j2lsA8pXGm+MRoPzkgtnYcYTaohjJ5uRuoOv2CRfXRbv7VV7P2UMWcZPI4hzMxYRp0qdRPYGgCu9aDYuw534s4rFZWkCmsbW+so3bgBfeSqx+wMVA/EthycxIHlzyR0W6k6bw8WQrNtDb5AqC/dYC6cCQfEJ1MRzXFhjFpiTh+EBFs0SbGcaH7OQyAdl5X/8ST7lPsHEnF7Rhe4WYoRZ/wBTGhpPvc/7lb8h2h2z3B3okyX3EIT/AMbYQATSamy2Np7G24n7x8FNW0XWWmc2kgf88D+JXNZJp+4/C2rjouSrrLiKXJUhsf19PlFtWi6hsZ31aH2bPlCTESFP2W36tDXq4/lCbiI0gwjeHmUwfKEIZT2IiByH5sp80LjG8Aa5TQCafdIhUGatsOjY1mhzlGmup2c5cvaKJvu3KWXaEzLuwLFEtHH7Pd2rPfY3PODgmA5a2NugSYloFqkmLmySODHukq4nC8rWhhsHWj0r04khCYnHYk8DWldDV3panqNBunalmWMvGDhpnh/KHqrjmgmOjI7VSxbQmN0HEXQOTjr92m9SsxGJFgBxpriCWE27M6vh0a6wUY2N7c3DuiXgrWGMvNNBJ6gLT5tmyNFljgOurH3KxwmJljw+KbbhI3KY3iOi4ULDW10iNesdSR+LnfDimvaWkNuPomNxJc4FrL9L9mGkEcXkcFr0tjNNIOc+D+w/vRKG0mcsENhX00WpcDGHTsB1BNHuQuJ2ebD8LHKI8hytexxzG5nfa1AsNodRHYqqCfFxyg824+kWh8Tmh1CSjR3ei3Tt7Ur/AIipQqhxILZHXFEFVrgYzV9tzA806rtpog9hsaqtpJLtaaWWIvFsLHguyFubLLKzUfZIytFdpWflimzuHTyDnMp6WuU03v8AT/4odaxNFd7GkAZjrorscboJWhpKQqQ7QnqqIOV2ojPDNR79AK7V7a/O5xzeai1t1e8nId240/N/tQRYzeDS4CVeVdJFWMlkfFKHAggENrMHWLrXjuBvtQxmlY5wAcW20iw4nQRj0r1Gp+BUNspMi8J/8/ldKuysptDkEySR7mzzxiQlz2Ndma4neTf52rSHGymVmYaGw45SABQcNOBvS0ybaU1vAG4kDoO0Az8eN5W6/wCpMUG2izu/ScBI+eSo9rXjxBTR7CZHhuYjLmsLXNzaF9u9I9VpNibHbhYRE0ucASczqskns0Q7cXI4Yi8w6FNADhRBfVdZqtR1hOw+MkDmtolpcaLg7MW3xJ3V271LmVixzS6ZMn3MTM9flSGtBBAVm46Lk9LrJOhXJ7T2x/X0+UtatOq6lsUXhIuyNh/4i0k7Uuw3Vh4fZs+UKXEx0Vkh0VncymY8IVYQiMOo3gWpYKTtR0tQ25qwiUrmg1YBrUXw7lExPLljHNMBWMe6kLtF9M03ohh171DiI81js/qg0yA+SoIVdh2FXWHsV7kHBDojnREj4K9WpedKgiBBWtxuIEcTn6dEX5LJPxRebdrfFXO15HPwTiQAMjTob3EWqzkVBme9x1y1l7Cb1XqNpUnW6tSpMMAifzj2WfRikxzjmpMLinx1WYdhBo+5W8G02TDK9gJ4tOt9wO/uUk+24Q4tJutDQsXxCgh2ax0rJYnAgHpN6u7q7l1moVLM/d2eqHtnxNwkY5gSclDi14vPaRwKqOU0QYY8jMrA0AADKBqSQAqsa6HcVt8fCyW4n7yMw6xv1HwWFxuFdBIWO3Xv4a7iOxJbWsbmVTVBkE9jwTFlqgtunRMLCDRShOIzDtG5RA9axs02nUm0vFepcuTSElJyaVZckypzhYv3H8k0pWO17OPcpXJj26Lk1LrMoqwuTUt/Y/r6fKStWnVdQ2L+7Q+zZ8oRk7bbfVofyQmxT9Wh9mz5Qjg7gdx0WLVMVCfcptvlCqZQvQHVT4jQ6gKGOTXcFoAlzEHIqwiOic4pkL057lmFviR5wR8LtAe5TEdL4IXAutvciUo8Q4hWUkMdE/ciWnRRRt0TL3hBOKEfEr7Zb+cw74+IzN9xGn4oHk7EWmQN0OhIPZYQ+x8RlnyE0H6X2/Z8kU+TmMbR9F//AG//AEF62z1b7KFafKbjuuXZKPZBe3jiFSQwODQSDRLtT13qrLYrnCUZTV6HqPembQiLJXM4ZswHfxUewpKxLR1u81j02ltsa0SCHAHvBTLzepE+yutq4R+YStILmAWB1WdaQ+MwxxcObo5m3oN57O4oja2KMczXDqGYdYs2CoM4hlD2/wCFJr3dY929blV1PfVAZuzDxOXB/wAFJsvXQRnp8hZWNxaaO/h5J07ftfFXPKnZVOEjdzte539VSwSWK+7t6lh2mg6hULHZj9+B6p+m8PaCEgK8mVRr4J1oBCuvJClpIVy5NKRKUlKVyV2re78FyZdYBpcn0W9sf19PlJWrTqunbF/dofZs+UI2kFsX92h9mz5QjVj1v9R3MptvlChxcdi/cfdxQOQ2rE9R3HT+qr5WkGk1ZnEi6hvGqKgBUzxog4H6ozggVmlrlZpkKTZ76dXWrF53H3Kka/K4FXbRmb7kpaWXXB3FWBU0Mm9Qymn/AAS4Z2o+BT8ZHxSmToXZOQ+IOoI3j+wrrHQibCiVmjm6urs9LzVM05gb3/mjNgbS5p5a7Vr9O524eS19nVGBxo1fK4RPA6FCrNMBzcwicQeegZMPSHQk924/31oTAwZpW1V61e66NX70dDUEpaQeakG7qB8kNg4zDimg2Wl1tPWKOv5JirSv12VDneDX85z5OGPOUNroaQOEj+OiTauL6ceZuQloBB4EFw+CIwUQlY6I7xboz1HiP77UPyvbmkaf9I/7IbZmOotdxaRfaEOs4UbY4uxEw73H9x5qWi9TEZq32XE2aJ0brDm2PL4HRZnGRmN+umuV3YeBV/NiBFjA8Xkk16tSKcPwKZylwgJDwNHjX+YaJm00gaMjzUzdPu3QqKbjf9nYjnqFRSixY38PzChY+1JCNKO8fkontp3YfxWSAMk1KltI4pAvKqlIUhKdSbSlckcdFya11lwXJlvbH9fT5SVq06rp+xR9Wh9mz5QjaQOxv3aH2bPlCNWPW87uZTjfKF5wBQ2JjBF8RofyKJpRP0PYdD3LqTiCocEHHV70dGRSr5GZXUicO9N123myENpgwnzMHWrDZU9trq/BAyjRR4WbI8HhxSrmb2mRqFbIq8e2nX1/iiXW5v3qNwzNS4SXgso5TwUnKeCDByu7CmYptahFYyHzChYcwoorXepWmcVoMFJ+lYbI4/tG7j3bj+RUOwMfnfzM2kkTzkJ38dPgqjAYp0L2kcPv11Wkhwwme2dhGYGj7rFO7rXq7FaPqC1wxeIB/wBzZz5hIVmXJGhy9j/BQXKUXLR/hH4lZ6HEmJztAQ7R199gjqK1u0ZGveI5crXb2u3anSgeHvQeI5JFxHTHbpqlrTYq1S0vqUReBJnQjiDKvTqsawNfgk2/h8+EieN7ao9hH9Ais36RgWu+0Bf+5ho/gU/bTckDGaDcK/lCi5Nxu5pwFZcx0PCwLpPwDanWY+qmAecZoM/ph40Ky87KcHe4qLEsux7wj8bDq5vUT+KDrojs0XlmkjDULTzxQsUimQ8gDXcddVK1wpFe3UKAdE5IUq8hqU125clpdaduXJVv7H9fT5SVq06rqGxj9Wh9mz5QjLQexh9Wh9mz5QjAFiVfO7mU43IJbTXpV6kMYKShZRbd2o/D+ihgk4Il7CDYQssWU2BodR5LQYQ4QgnDFHB1hQS9wToSnSx2gDwOhWzCsNk4rMMp3j8EXM3Kcw/sKgwzy1wOui0TJA9qStNO4+8MiuBT6zDegJW5TfxRED8py8OHknzwikuDdKkYGF5kYc0HeiOT07m4jKD0XGiPcT8UPhG0AidnQj9Ib2k/gU3YKjmWll0+oflUqYtcDwKuNubE54Zmmnjr3OHUepUuG2jNDbHEgjg7X4XwRe2cWYcQHNsjQlpJo7/gj8IYMQ3TU8Wk9Jq9NWpi0137h1yoCQcfN7/3/tJtJYwXxLfwsxPjnvlt5JI07K7AtXsGHLFr9ok12bgk/VyHNdH4mkZNA2iSSABrRrQI1h2dXoVjaKxBMcf3JKpWrse0MbgsntQftX/zFV+TUjrH3jXzU+Idb39pJF9uqh6j3LyT3B1VzhkSf3Wo0Q0BV2MZpfEf2VHDIj8QylUtfRrqKapeNhbwVXYGUdaW0xj7TrQSIV1525clXWnnRcltbux/X0+UlatOq6fsc/VofZs+UIy0HsYfVofZs+UIyli1fOeZTbcgvWlteXqQ1ZMkCGIu29e7v/qjC1QTQo9F2io4IWKQg6oxpsIaRl9K9dA7zUsLh1o1USLwVGmMFHIKKsNlYuuifchpGWoWCuKG4CqyCpyK0U8diwlhnsUd6HwGLzNrjxT5mZTYWUWkG6VbPBTE1uXtnY4MmDjqGn362E5psDtQjcOWud1FWo1N24PGYII6FQACCCjuUcokkDm6im/mqrniCCNHDiNEURX97lFLhwewpiraDVqmocCTKs1oa0NCt4+UcrW/Zd/MPzCixW2pJRldQB4N0+KE5g1XYlihqiVZ20LQ5hY6oSOaGKdMYgCVHON3wQ2HejsS3Qqpwb7NdZQKQLm4IrXYIucWFS4yIh9jir0633lU+1mUAeopuyuipCh/lTYHogKsgk1VgxyNXZBVWmQpHDQrk1LrBOi5Pa1dkevp8pW1aLpuxv3aH2bPlCNtBbFP1aH2bPlCNtY9Xzu5lONyC8mYi8jq35XVXcVICnAqrRBlSqPD4gjDSWXWQcp6f8DfRvXefjaLx5JiGW7zMad44gG61pWOZeTTrQC69d1nPl7KsLNzF7S8DNm6YI1IyZRVX27uKjkkrdmydLIbd0jTao13jvWimb2IVpHon3HqPknGWqRN1DIhERusKOVmijimo1VIkkUs8gsd7K2YUWFxJabV/DLnb2LMuNHcj8BjMo/vsQbTRvC8Fw4K6a6l4T2a0UbZbHxQjGus3uuws4MmZVw2c0e+O6To4u5RxS8DqvOxACrByUEHJFknqULyUNJtEd4Q8mMvi5v3q7KBOSqGRmjMU/TvVVh25XE8Gn7zuH5qyytrUk9wr7yq/FPt/UBuA4X+JTdBtyQSrRgioNxQW02dA/3uR2G9FQY9nQd3IVJ0VAfdWOMrPtrrKOgd2qudoiMO9bdZkiUBhxVg7cVyal1e9PcuUJvZI8/T5QbVounbG/dofZs+UI6kFsU/VofZs+UIxZNUeN3MpxvlCUBOpICvWh4qUtL1LyW1VcmuagsTEj7UUrbRabi0qrhKAIJF8R946+9TQyaKF9tNhKX6WNx39h6k09siEIGFJIy15khpOjfaUwoOQuuV1aYN3RH98UXh2A2gsM2mju/NLgJyHO6rWVUbN4hXzCPfDXco3RogyjRIHBLglQHHVV0mF6vgoGwnMAQrkxtTsgCIKxC6+EAAonwEv7NFbtY3sQs51UNqY4KQ+8VAAocZ6B7lLaHxrujXWis8wViFQTOpegn13BPxUR6kO1hHBehbdc1K5FWrXae5cqXUISaK5cm9mNgv6fKFacYXUNiD6tD7NnyhG0s1srlXh2QRNc821jQei/eGjsRX64Yb1h8D/JIVLLVLybpzOiYbUZAxCvAEtKj/AFww3rD4H+SUcr8N6w+B/kgmy1vtPZW3jOIV4vUqP9b8N6w+B/kvfrfhvWHwP8lQ2at9h7FTvGcQrshIQqb9b8N6w+B/kvfrdhvWHwP8lX6av9p7FdvGcQrGaFDZct2RR0IQruV2G9YfA/yQc/KjDV6Z8L/JN0qFaILT2QnPZxCt26HfpwPWETGbWZi5V4f0S80d3RdoevciYeVuGBrnD4X+SvVslX7T2VW1W8Vr4hTR3ITCnpP71Xs5Z4UtA5zd/of5IOHldhg8jnDqd+R/ks1tkrQ7wHsUbeMwxC00uIqu9TwY0HfosnjOV+G0/aHf/C/yUcXLDDj/ADD4H+S7/H1XMBuHsVxqsnMLdsk6lO2ULERctMN6w+F/kphy3w/rT4ZPJKO2fX+w9iqm4fUFsZHikFKs07lthuEp8EnkgcTy9hOglPgd5IlLZtoJ8p7FcHsZ6lqJZg3eUC+XMb+CzI5VQE2ZSf8Aa/yRkfKzDD/MPgf5J76CpTGDSTyKnfNOoRuLQBOqixHKjDesPgf5IJ3KPD3/AIh8D/JaFCjUDYLT2KC57ZzCvYn6e5cxzLbR8psPX+IfC/j7lhf0ln8X3HyWlYqTml0g6ac0vXcDGK//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4" name="AutoShape 4" descr="data:image/jpeg;base64,/9j/4AAQSkZJRgABAQAAAQABAAD/2wCEAAkGBhQSEBQUExQUFBQWGBUVFBUUFxQVFBQVFBUVFBUVFBQXHCYeFxkkGhQUHy8gJCcpLCwsFR4xNTAqNSYrLCkBCQoKDgwOGg8PGiokHyQuKiwsKiwsLCksLC8pLCwsLyksLCwsLCwpKSksLSwsMCwsLCw0LCwsLCwqLCksLCwsLP/AABEIAO8AyQMBIgACEQEDEQH/xAAbAAABBQEBAAAAAAAAAAAAAAAEAQIDBQYHAP/EAEUQAAEEAAMDCAYGCAYCAwAAAAEAAgMRBBIhBTFBBhMiUWFxktEyU3OBkbIVJEKhscEUFiM0UnLh8DNDYoKiwgdjJYPi/8QAGwEAAgMBAQEAAAAAAAAAAAAAAwQBAgUABgf/xAA1EQABAwEFBgUDBAEFAAAAAAABAAIRAwQSITFBBRNRcYGRIjJCYcEUUrEjodHwFTNiguHx/9oADAMBAAIRAxEAPwCTZGyoTh4iYoySxhJLG2eiOxF/Q0HqYvA3yS7Fb9Wh9mz5Qjcq+d1arr58RzK9A1ogYIL6Ig9TF4G+SX6Ig9TF4G+SMpeyoBqv+491a6OCD+h4fUxeBvkvfQ8HqYvA3yRmVLkXb1/3HuuujggvoeD1MXgb5JRseD1MXgb5IwtS5VG+f9x7rro4IL6Hg9TF4G+SUbHg9TF4G+SLpLkUGq/7j3XXW8ECdjwepi8DfJJ9Cw+pj8DfJHZUinev+49110cEF9Cw+pj8DfJKNjw+pj8DfJGLy7ev+49110cEM7YsBFiGLtGRvxGijdsaH1Mfgb5I4Oop0gvUe8dX9FG9ePUe666OCrDsaH1Mfgb5JPoaH1Mfgb5I5eVxVf8Ace6i6OCB+hofUx+BvkvfQsHqY/A3yRqUK29qfce6rdHBAfQkHqY/A3yXjsaD1Mfgb5I9Irb5/E9110cEB9DQepj8DfJL9Cwepj8DfJHLwU75/E91F0cEEdjQV/gx+BvkuYc0OpvwC6246HuXJ7W1st7nX5PD5SlpAELqOxf3aH2bPlCMQexT9Wh9mz5QnYra0Mbsr5WNdV04gGjuWI9rn1HBoJxOSeBAaJRKUKLD4pkgtjg4dbSCPuUyXIIMFWGK9S8ltLoqqU1KlXlC5IvBKl0XSuTKSgLyhlxLGkBzmtJ3AkAnuvepALjAUKU96WNDSyUlhm/FWNM3ZUSiXtpNzUU97rA9yidvVApTns4jd+CYQnMfXdxC89ld3BSoTQ1LSRLSsFCTKlyp1JCpXJtLxC8V5SuSOboVybKusP3FcmW9sn19PlJ2kZLp+xf3aH2bPlCx/KeBj9pxtlNRlrA83l0p/wBrhrS2WxT9Wh9mz5QsfyjwbZtqMjfeVzWg1oayvOh9yps4xaahJjwuxCvX/wBNvMKHYwZDtPJh35onAh5u+iGkmzxANa9qunf+QMPzmUZyN2cAZO/fddtJMTsaLC4afmWkOMbrcSXO3brO4dgWa2dh5pMGY2RxGNzic5dT8wO7d3DuT+6oWv8AVfMCGySATxcffgEG8+l4R7nj0W12nymigdGHk/tNWlottAgWTwHSCHHLeDmnS27KHmMChb3AB3RF7qdxpZTbsJBwUclWGhjuI9NgItX3KLZHPxBrMrXMJcwAAA6UWmuwDXsQPoLM0MvzjMmcMD8q2+qEmNFabN5WxTRyPAeOaaXPDm6gAE6VoTQ3WpI+VELsOcQM/Nh2U9HpXYG73rOYTlA+XDYmKVobKyN4ceLgGka9RG5A4eT/AOIeP/b/ANmqp2ZTJxBHiaM5wOeMdlP1Doz0K2mL5SQx4dk7i7I8DIK6TrFjo9yH2fy0w00jI2FxdJo0ZdAdSQTuB6JWO2xJbdmtPo5GWOGskbXX7vxVnjmgbdgDQAKYaAoXzc3DuAVf8bQDDMzFRwx+0wBkp37ycIjAd1d7S5b4aCUxuLiW6OLW21p6r4+5DcpRhpJsI6V8jXXcIY2w+3xnp201rl6t6rdrYeXZ+JfiGNbLBKf2jSBYzGy3XjdkHdrRXuVeKbLidnvbq19Ob3GSMqaFlptqU30Zgh3iB1u4iIwPwofUdDg7iMOv7q9fyhhdJKwE5og4yAtIoN30ePuUeE5QwOiM1kRg0S4Ea9QB1O8LKcq3czjsT/7YTX/2U3/o5QbSgMeAwzdem4vPe4Fw+4j4I9PZ1F1NhBPiu6+0lUdXcCfafzgt1snlXBiHZGEh3AOFXW+utW5WFbs3ESYnDSjCthEeUEse1wc3rOg4F3xW6IWLb6FKk4bo5jESHQZ4hNUXucDe/heT2O4Hcmr1LORl4sopwT2ixXHh5JlKQVy8F4ryQqy5IUlJV5QuTXbiuTLrThoe5clW9sj19PlJ2rRdQ2K36tD7NnyhV+M5Oh2Lbic7g5oHQoZTQcNTv+19yO2N+7Q+zZ8oT8QUgx72VXXTEyOhTJaC0Shp2XY3g6HuKyn6iiyBK4R2CWcdN2t11C6taV5TVo0K1SiPAYlAexr8wq3aPJwSvidnLRERQ0N05rtSf5fvUm2tiumDSJHRlhsFu6z1gao8BSNiU/UVGwZyyw4qN20zhmqbZnJYRtkzvMjpQWudu0IN1d/EoGPkM4NLTMauwAOjfW5t6mlrI8KXHQK3wmxgNTw3k/gAhu2nUpkw7E+w0/CkWdpGSxeP5M87h4o81OiADH12AGwDuOnHgvbN5HuZiI53Tl7mam23mOVzNHF2g6Q07FvC1o3MFf6tT5Kg5U7EkxEbRFIIC12ZxaHAuGUjL0SNNb9yFT2k5/6RfdBmTE556Tj7KzqAHiAkqhx/ImaR7/rTuZe/O5jmkm+zWt1VpwG9H7Q5JCR+GLH5G4cBoblzZgHNO+xXo/es3yV2diMS4vbiXgRPYS1z5DnF2QOlW4Vr1rdjaUYk5syMEn8BcM19VdaNbX2mg8Ma+8Wg5NAiRGOGOGqpRFN4JIifdUPKrkv+lPY/PkytLT0bsEgjiKrX4qXG8nhiYeZJy5QMjqvKRpqOII0V5iyGtJcQ0DeSaA7ygW4lroZ3RvDqjfq03RDTxG5KUrVW3bQD5TgYyk/3NFdTZeM65oDY/JOeGZss2IdJlGVrWlwbXDPZ1HZ1rSWs1yK2kBgQZpdTK4AyPsmq0BcbK0j5AN7mi91kC+7rQLfvTXLamJGEgQMOACmjduS3mlTwoosQxxLWva5w3gEEjvCWXEMYQHPa0ncHOAJ+KRumYhFkKW052ov4+az3LadzMIXMcWnPHq0kGiesKz2NP9Whe4/5bC4uO+2iySUd1nIoCtOZIjkqh4vlvtKLtISlY9rhbHNc3raQfdomOlbeXM3NV5bGauuupB9oV8EpKW03MK3iu8JSe5QpSPOi5IuuPGi5JS3tjnz9PlJWrRdN2N+7Q+zZ8oXpyF7Y/wC7Q+zZ8oTMQkmiajuZTHpCHIHavNaO1MIUsTE4cAhKaOEdqOw2DHFMw0SsoWaLItFc5AphjApcJhq1pFyx6Ae895/ovQDQKWV2pWYXnEqpOKEdCoJ4ui7uKkmxfAIaUktPaFdgMiUUTC5vyMxZjwONmbvYwub3hhI++lT4bBxOwbnZJ3YkvJa5kcrmUHDe5oq95J32tlyY5KyQYaeGbKRKMpyG9CzIeCA2dsTaEI5iKSNkefNznEXv0I41u+9e4Fso76q5jwDeaZmAQBlMGcdNVlmk660OGh98ZQO3p5JRgIpbHONa54Ng2XBnSB3Hfp2q7h2BHh2YuSMuAdC8Ft20BrTr1k70dys5KSYhsMsLhz0XB2geLB9xsX7yh8BsXFuhxPPubmljcxkYrKxxaRZNaXokvq6dSztuPDRJvN5unLlqiBhDzIngeix0WxYzso4kgmTnebbqcobmDXAN3a669yseUEeeLZzTvc1oviL5sWD16q5PJSZuy/0boc5zpf6XRovzelW+uxJtHk3M/wDQsob+wDRJbuILLy6a+iU4LfTdUvGoMHvjHS7h0Q9y4NgDQflV+CwLcPtdkcdhoaSbJJ6ULnHU6nUAobB7LbjXYyaUmxeTsIurHEAACu0rRP2HKdqDE03mstb+lfNFvo11nrVXiuT2LhknGGyuinsGyAWh13v3HUixaHTtbXkRUAeabPETwcS4E8VJpEenCTh0wVe7GF+xiHWckrGtJ/hzZgPdde5T7ZcZI9n4YmmvjjLu000D4C1ZYjknINnDDsyulLw9xum+lZAPYKCftfk1K6HDOjoTwNYKJ0NAXR7wpba7PfBDgPG8j2lsA8pXGm+MRoPzkgtnYcYTaohjJ5uRuoOv2CRfXRbv7VV7P2UMWcZPI4hzMxYRp0qdRPYGgCu9aDYuw534s4rFZWkCmsbW+so3bgBfeSqx+wMVA/EthycxIHlzyR0W6k6bw8WQrNtDb5AqC/dYC6cCQfEJ1MRzXFhjFpiTh+EBFs0SbGcaH7OQyAdl5X/8ST7lPsHEnF7Rhe4WYoRZ/wBTGhpPvc/7lb8h2h2z3B3okyX3EIT/AMbYQATSamy2Np7G24n7x8FNW0XWWmc2kgf88D+JXNZJp+4/C2rjouSrrLiKXJUhsf19PlFtWi6hsZ31aH2bPlCTESFP2W36tDXq4/lCbiI0gwjeHmUwfKEIZT2IiByH5sp80LjG8Aa5TQCafdIhUGatsOjY1mhzlGmup2c5cvaKJvu3KWXaEzLuwLFEtHH7Pd2rPfY3PODgmA5a2NugSYloFqkmLmySODHukq4nC8rWhhsHWj0r04khCYnHYk8DWldDV3panqNBunalmWMvGDhpnh/KHqrjmgmOjI7VSxbQmN0HEXQOTjr92m9SsxGJFgBxpriCWE27M6vh0a6wUY2N7c3DuiXgrWGMvNNBJ6gLT5tmyNFljgOurH3KxwmJljw+KbbhI3KY3iOi4ULDW10iNesdSR+LnfDimvaWkNuPomNxJc4FrL9L9mGkEcXkcFr0tjNNIOc+D+w/vRKG0mcsENhX00WpcDGHTsB1BNHuQuJ2ebD8LHKI8hytexxzG5nfa1AsNodRHYqqCfFxyg824+kWh8Tmh1CSjR3ei3Tt7Ur/AIipQqhxILZHXFEFVrgYzV9tzA806rtpog9hsaqtpJLtaaWWIvFsLHguyFubLLKzUfZIytFdpWflimzuHTyDnMp6WuU03v8AT/4odaxNFd7GkAZjrorscboJWhpKQqQ7QnqqIOV2ojPDNR79AK7V7a/O5xzeai1t1e8nId240/N/tQRYzeDS4CVeVdJFWMlkfFKHAggENrMHWLrXjuBvtQxmlY5wAcW20iw4nQRj0r1Gp+BUNspMi8J/8/ldKuysptDkEySR7mzzxiQlz2Ndma4neTf52rSHGymVmYaGw45SABQcNOBvS0ybaU1vAG4kDoO0Az8eN5W6/wCpMUG2izu/ScBI+eSo9rXjxBTR7CZHhuYjLmsLXNzaF9u9I9VpNibHbhYRE0ucASczqskns0Q7cXI4Yi8w6FNADhRBfVdZqtR1hOw+MkDmtolpcaLg7MW3xJ3V271LmVixzS6ZMn3MTM9flSGtBBAVm46Lk9LrJOhXJ7T2x/X0+UtatOq6lsUXhIuyNh/4i0k7Uuw3Vh4fZs+UKXEx0Vkh0VncymY8IVYQiMOo3gWpYKTtR0tQ25qwiUrmg1YBrUXw7lExPLljHNMBWMe6kLtF9M03ohh171DiI81js/qg0yA+SoIVdh2FXWHsV7kHBDojnREj4K9WpedKgiBBWtxuIEcTn6dEX5LJPxRebdrfFXO15HPwTiQAMjTob3EWqzkVBme9x1y1l7Cb1XqNpUnW6tSpMMAifzj2WfRikxzjmpMLinx1WYdhBo+5W8G02TDK9gJ4tOt9wO/uUk+24Q4tJutDQsXxCgh2ax0rJYnAgHpN6u7q7l1moVLM/d2eqHtnxNwkY5gSclDi14vPaRwKqOU0QYY8jMrA0AADKBqSQAqsa6HcVt8fCyW4n7yMw6xv1HwWFxuFdBIWO3Xv4a7iOxJbWsbmVTVBkE9jwTFlqgtunRMLCDRShOIzDtG5RA9axs02nUm0vFepcuTSElJyaVZckypzhYv3H8k0pWO17OPcpXJj26Lk1LrMoqwuTUt/Y/r6fKStWnVdQ2L+7Q+zZ8oRk7bbfVofyQmxT9Wh9mz5Qjg7gdx0WLVMVCfcptvlCqZQvQHVT4jQ6gKGOTXcFoAlzEHIqwiOic4pkL057lmFviR5wR8LtAe5TEdL4IXAutvciUo8Q4hWUkMdE/ciWnRRRt0TL3hBOKEfEr7Zb+cw74+IzN9xGn4oHk7EWmQN0OhIPZYQ+x8RlnyE0H6X2/Z8kU+TmMbR9F//AG//AEF62z1b7KFafKbjuuXZKPZBe3jiFSQwODQSDRLtT13qrLYrnCUZTV6HqPembQiLJXM4ZswHfxUewpKxLR1u81j02ltsa0SCHAHvBTLzepE+yutq4R+YStILmAWB1WdaQ+MwxxcObo5m3oN57O4oja2KMczXDqGYdYs2CoM4hlD2/wCFJr3dY929blV1PfVAZuzDxOXB/wAFJsvXQRnp8hZWNxaaO/h5J07ftfFXPKnZVOEjdzte539VSwSWK+7t6lh2mg6hULHZj9+B6p+m8PaCEgK8mVRr4J1oBCuvJClpIVy5NKRKUlKVyV2re78FyZdYBpcn0W9sf19PlJWrTqunbF/dofZs+UI2kFsX92h9mz5QjVj1v9R3MptvlChxcdi/cfdxQOQ2rE9R3HT+qr5WkGk1ZnEi6hvGqKgBUzxog4H6ozggVmlrlZpkKTZ76dXWrF53H3Kka/K4FXbRmb7kpaWXXB3FWBU0Mm9Qymn/AAS4Z2o+BT8ZHxSmToXZOQ+IOoI3j+wrrHQibCiVmjm6urs9LzVM05gb3/mjNgbS5p5a7Vr9O524eS19nVGBxo1fK4RPA6FCrNMBzcwicQeegZMPSHQk924/31oTAwZpW1V61e66NX70dDUEpaQeakG7qB8kNg4zDimg2Wl1tPWKOv5JirSv12VDneDX85z5OGPOUNroaQOEj+OiTauL6ceZuQloBB4EFw+CIwUQlY6I7xboz1HiP77UPyvbmkaf9I/7IbZmOotdxaRfaEOs4UbY4uxEw73H9x5qWi9TEZq32XE2aJ0brDm2PL4HRZnGRmN+umuV3YeBV/NiBFjA8Xkk16tSKcPwKZylwgJDwNHjX+YaJm00gaMjzUzdPu3QqKbjf9nYjnqFRSixY38PzChY+1JCNKO8fkontp3YfxWSAMk1KltI4pAvKqlIUhKdSbSlckcdFya11lwXJlvbH9fT5SVq06rp+xR9Wh9mz5QjaQOxv3aH2bPlCNWPW87uZTjfKF5wBQ2JjBF8RofyKJpRP0PYdD3LqTiCocEHHV70dGRSr5GZXUicO9N123myENpgwnzMHWrDZU9trq/BAyjRR4WbI8HhxSrmb2mRqFbIq8e2nX1/iiXW5v3qNwzNS4SXgso5TwUnKeCDByu7CmYptahFYyHzChYcwoorXepWmcVoMFJ+lYbI4/tG7j3bj+RUOwMfnfzM2kkTzkJ38dPgqjAYp0L2kcPv11Wkhwwme2dhGYGj7rFO7rXq7FaPqC1wxeIB/wBzZz5hIVmXJGhy9j/BQXKUXLR/hH4lZ6HEmJztAQ7R199gjqK1u0ZGveI5crXb2u3anSgeHvQeI5JFxHTHbpqlrTYq1S0vqUReBJnQjiDKvTqsawNfgk2/h8+EieN7ao9hH9Ais36RgWu+0Bf+5ho/gU/bTckDGaDcK/lCi5Nxu5pwFZcx0PCwLpPwDanWY+qmAecZoM/ph40Ky87KcHe4qLEsux7wj8bDq5vUT+KDrojs0XlmkjDULTzxQsUimQ8gDXcddVK1wpFe3UKAdE5IUq8hqU125clpdaduXJVv7H9fT5SVq06rqGxj9Wh9mz5QjLQexh9Wh9mz5QjAFiVfO7mU43IJbTXpV6kMYKShZRbd2o/D+ihgk4Il7CDYQssWU2BodR5LQYQ4QgnDFHB1hQS9wToSnSx2gDwOhWzCsNk4rMMp3j8EXM3Kcw/sKgwzy1wOui0TJA9qStNO4+8MiuBT6zDegJW5TfxRED8py8OHknzwikuDdKkYGF5kYc0HeiOT07m4jKD0XGiPcT8UPhG0AidnQj9Ib2k/gU3YKjmWll0+oflUqYtcDwKuNubE54Zmmnjr3OHUepUuG2jNDbHEgjg7X4XwRe2cWYcQHNsjQlpJo7/gj8IYMQ3TU8Wk9Jq9NWpi0137h1yoCQcfN7/3/tJtJYwXxLfwsxPjnvlt5JI07K7AtXsGHLFr9ok12bgk/VyHNdH4mkZNA2iSSABrRrQI1h2dXoVjaKxBMcf3JKpWrse0MbgsntQftX/zFV+TUjrH3jXzU+Idb39pJF9uqh6j3LyT3B1VzhkSf3Wo0Q0BV2MZpfEf2VHDIj8QylUtfRrqKapeNhbwVXYGUdaW0xj7TrQSIV1525clXWnnRcltbux/X0+UlatOq6fsc/VofZs+UIy0HsYfVofZs+UIyli1fOeZTbcgvWlteXqQ1ZMkCGIu29e7v/qjC1QTQo9F2io4IWKQg6oxpsIaRl9K9dA7zUsLh1o1USLwVGmMFHIKKsNlYuuifchpGWoWCuKG4CqyCpyK0U8diwlhnsUd6HwGLzNrjxT5mZTYWUWkG6VbPBTE1uXtnY4MmDjqGn362E5psDtQjcOWud1FWo1N24PGYII6FQACCCjuUcokkDm6im/mqrniCCNHDiNEURX97lFLhwewpiraDVqmocCTKs1oa0NCt4+UcrW/Zd/MPzCixW2pJRldQB4N0+KE5g1XYlihqiVZ20LQ5hY6oSOaGKdMYgCVHON3wQ2HejsS3Qqpwb7NdZQKQLm4IrXYIucWFS4yIh9jir0633lU+1mUAeopuyuipCh/lTYHogKsgk1VgxyNXZBVWmQpHDQrk1LrBOi5Pa1dkevp8pW1aLpuxv3aH2bPlCNtBbFP1aH2bPlCNtY9Xzu5lONyC8mYi8jq35XVXcVICnAqrRBlSqPD4gjDSWXWQcp6f8DfRvXefjaLx5JiGW7zMad44gG61pWOZeTTrQC69d1nPl7KsLNzF7S8DNm6YI1IyZRVX27uKjkkrdmydLIbd0jTao13jvWimb2IVpHon3HqPknGWqRN1DIhERusKOVmijimo1VIkkUs8gsd7K2YUWFxJabV/DLnb2LMuNHcj8BjMo/vsQbTRvC8Fw4K6a6l4T2a0UbZbHxQjGus3uuws4MmZVw2c0e+O6To4u5RxS8DqvOxACrByUEHJFknqULyUNJtEd4Q8mMvi5v3q7KBOSqGRmjMU/TvVVh25XE8Gn7zuH5qyytrUk9wr7yq/FPt/UBuA4X+JTdBtyQSrRgioNxQW02dA/3uR2G9FQY9nQd3IVJ0VAfdWOMrPtrrKOgd2qudoiMO9bdZkiUBhxVg7cVyal1e9PcuUJvZI8/T5QbVounbG/dofZs+UI6kFsU/VofZs+UIxZNUeN3MpxvlCUBOpICvWh4qUtL1LyW1VcmuagsTEj7UUrbRabi0qrhKAIJF8R946+9TQyaKF9tNhKX6WNx39h6k09siEIGFJIy15khpOjfaUwoOQuuV1aYN3RH98UXh2A2gsM2mju/NLgJyHO6rWVUbN4hXzCPfDXco3RogyjRIHBLglQHHVV0mF6vgoGwnMAQrkxtTsgCIKxC6+EAAonwEv7NFbtY3sQs51UNqY4KQ+8VAAocZ6B7lLaHxrujXWis8wViFQTOpegn13BPxUR6kO1hHBehbdc1K5FWrXae5cqXUISaK5cm9mNgv6fKFacYXUNiD6tD7NnyhG0s1srlXh2QRNc821jQei/eGjsRX64Yb1h8D/JIVLLVLybpzOiYbUZAxCvAEtKj/AFww3rD4H+SUcr8N6w+B/kgmy1vtPZW3jOIV4vUqP9b8N6w+B/kvfrfhvWHwP8lQ2at9h7FTvGcQrshIQqb9b8N6w+B/kvfrdhvWHwP8lX6av9p7FdvGcQrGaFDZct2RR0IQruV2G9YfA/yQc/KjDV6Z8L/JN0qFaILT2QnPZxCt26HfpwPWETGbWZi5V4f0S80d3RdoevciYeVuGBrnD4X+SvVslX7T2VW1W8Vr4hTR3ITCnpP71Xs5Z4UtA5zd/of5IOHldhg8jnDqd+R/ks1tkrQ7wHsUbeMwxC00uIqu9TwY0HfosnjOV+G0/aHf/C/yUcXLDDj/ADD4H+S7/H1XMBuHsVxqsnMLdsk6lO2ULERctMN6w+F/kphy3w/rT4ZPJKO2fX+w9iqm4fUFsZHikFKs07lthuEp8EnkgcTy9hOglPgd5IlLZtoJ8p7FcHsZ6lqJZg3eUC+XMb+CzI5VQE2ZSf8Aa/yRkfKzDD/MPgf5J76CpTGDSTyKnfNOoRuLQBOqixHKjDesPgf5IJ3KPD3/AIh8D/JaFCjUDYLT2KC57ZzCvYn6e5cxzLbR8psPX+IfC/j7lhf0ln8X3HyWlYqTml0g6ac0vXcDGK//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pic>
        <p:nvPicPr>
          <p:cNvPr id="15366" name="Picture 6" descr="https://credibility.stanford.edu/images/FoggBook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9" y="1124744"/>
            <a:ext cx="3288625" cy="3875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50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6"/>
          <p:cNvSpPr>
            <a:spLocks noGrp="1"/>
          </p:cNvSpPr>
          <p:nvPr>
            <p:ph type="title" idx="4294967295"/>
          </p:nvPr>
        </p:nvSpPr>
        <p:spPr>
          <a:xfrm>
            <a:off x="0" y="0"/>
            <a:ext cx="9144000" cy="1571625"/>
          </a:xfrm>
        </p:spPr>
        <p:txBody>
          <a:bodyPr/>
          <a:lstStyle/>
          <a:p>
            <a:r>
              <a:rPr lang="da-DK" sz="8000" dirty="0" smtClean="0"/>
              <a:t>Design </a:t>
            </a:r>
            <a:r>
              <a:rPr lang="da-DK" sz="8000" dirty="0" err="1" smtClean="0"/>
              <a:t>ethics</a:t>
            </a:r>
            <a:endParaRPr lang="da-DK" sz="8000" dirty="0"/>
          </a:p>
        </p:txBody>
      </p:sp>
      <p:pic>
        <p:nvPicPr>
          <p:cNvPr id="116739" name="South.Park_Mr.Garrison.jpg"/>
          <p:cNvPicPr>
            <a:picLocks noGrp="1" noChangeAspect="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0" y="1643063"/>
            <a:ext cx="9144000" cy="5214937"/>
          </a:xfrm>
        </p:spPr>
      </p:pic>
    </p:spTree>
    <p:extLst>
      <p:ext uri="{BB962C8B-B14F-4D97-AF65-F5344CB8AC3E}">
        <p14:creationId xmlns:p14="http://schemas.microsoft.com/office/powerpoint/2010/main" val="1338538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3131840" y="753666"/>
            <a:ext cx="5544616" cy="3539430"/>
          </a:xfrm>
          <a:prstGeom prst="rect">
            <a:avLst/>
          </a:prstGeom>
          <a:noFill/>
        </p:spPr>
        <p:txBody>
          <a:bodyPr wrap="square" rtlCol="0">
            <a:spAutoFit/>
          </a:bodyPr>
          <a:lstStyle/>
          <a:p>
            <a:r>
              <a:rPr lang="en-US" sz="3200" dirty="0"/>
              <a:t>M</a:t>
            </a:r>
            <a:r>
              <a:rPr lang="en-US" sz="3200" dirty="0" smtClean="0"/>
              <a:t>ajor premise: I </a:t>
            </a:r>
            <a:r>
              <a:rPr lang="en-US" sz="3200" dirty="0"/>
              <a:t>aspire to be an honest person, I hate the</a:t>
            </a:r>
          </a:p>
          <a:p>
            <a:r>
              <a:rPr lang="en-US" sz="3200" dirty="0"/>
              <a:t>idea of being a thief.</a:t>
            </a:r>
          </a:p>
          <a:p>
            <a:r>
              <a:rPr lang="en-US" sz="3200" dirty="0"/>
              <a:t>M</a:t>
            </a:r>
            <a:r>
              <a:rPr lang="en-US" sz="3200" dirty="0" smtClean="0"/>
              <a:t>inor premise: </a:t>
            </a:r>
            <a:r>
              <a:rPr lang="en-US" sz="3200" dirty="0"/>
              <a:t>Taking this necklace makes me a thief.</a:t>
            </a:r>
          </a:p>
          <a:p>
            <a:r>
              <a:rPr lang="en-US" sz="3200" dirty="0" smtClean="0"/>
              <a:t>Conclusion</a:t>
            </a:r>
            <a:r>
              <a:rPr lang="en-US" sz="3200" dirty="0"/>
              <a:t>:</a:t>
            </a:r>
            <a:r>
              <a:rPr lang="en-US" sz="3200" dirty="0" smtClean="0"/>
              <a:t> </a:t>
            </a:r>
            <a:r>
              <a:rPr lang="en-US" sz="3200" dirty="0"/>
              <a:t>Therefore I may not take this necklace.</a:t>
            </a:r>
          </a:p>
        </p:txBody>
      </p:sp>
      <p:pic>
        <p:nvPicPr>
          <p:cNvPr id="7170" name="Picture 2" descr="ASOS Vintage Style Filigree Flower Choker Neckl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764704"/>
            <a:ext cx="2762250" cy="3524251"/>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179512" y="4883676"/>
            <a:ext cx="2664295" cy="1077218"/>
          </a:xfrm>
          <a:prstGeom prst="rect">
            <a:avLst/>
          </a:prstGeom>
          <a:noFill/>
        </p:spPr>
        <p:txBody>
          <a:bodyPr wrap="square" rtlCol="0">
            <a:spAutoFit/>
          </a:bodyPr>
          <a:lstStyle/>
          <a:p>
            <a:r>
              <a:rPr lang="da-DK" sz="3200" b="1" dirty="0" smtClean="0"/>
              <a:t>Reasoning </a:t>
            </a:r>
            <a:r>
              <a:rPr lang="da-DK" sz="3200" b="1" dirty="0"/>
              <a:t>from </a:t>
            </a:r>
            <a:r>
              <a:rPr lang="da-DK" sz="3200" b="1" dirty="0" err="1" smtClean="0"/>
              <a:t>Virtue</a:t>
            </a:r>
            <a:r>
              <a:rPr lang="da-DK" b="1" dirty="0" smtClean="0"/>
              <a:t> </a:t>
            </a:r>
            <a:endParaRPr lang="da-DK" b="1" dirty="0"/>
          </a:p>
        </p:txBody>
      </p:sp>
    </p:spTree>
    <p:extLst>
      <p:ext uri="{BB962C8B-B14F-4D97-AF65-F5344CB8AC3E}">
        <p14:creationId xmlns:p14="http://schemas.microsoft.com/office/powerpoint/2010/main" val="331250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3491880" y="764704"/>
            <a:ext cx="5328592" cy="4585871"/>
          </a:xfrm>
          <a:prstGeom prst="rect">
            <a:avLst/>
          </a:prstGeom>
          <a:noFill/>
        </p:spPr>
        <p:txBody>
          <a:bodyPr wrap="square" rtlCol="0">
            <a:spAutoFit/>
          </a:bodyPr>
          <a:lstStyle/>
          <a:p>
            <a:r>
              <a:rPr lang="en-US" sz="3200" dirty="0"/>
              <a:t>M</a:t>
            </a:r>
            <a:r>
              <a:rPr lang="en-US" sz="3200" dirty="0" smtClean="0"/>
              <a:t>ajor premise: </a:t>
            </a:r>
            <a:r>
              <a:rPr lang="en-US" sz="3200" dirty="0"/>
              <a:t>Thou shalt not steal.</a:t>
            </a:r>
          </a:p>
          <a:p>
            <a:r>
              <a:rPr lang="en-US" sz="3200" dirty="0"/>
              <a:t>M</a:t>
            </a:r>
            <a:r>
              <a:rPr lang="en-US" sz="3200" dirty="0" smtClean="0"/>
              <a:t>inor premise: To </a:t>
            </a:r>
            <a:r>
              <a:rPr lang="en-US" sz="3200" dirty="0"/>
              <a:t>take this necklace would be stealing.</a:t>
            </a:r>
          </a:p>
          <a:p>
            <a:r>
              <a:rPr lang="en-US" sz="3200" dirty="0" smtClean="0"/>
              <a:t>Conclusion:</a:t>
            </a:r>
          </a:p>
          <a:p>
            <a:r>
              <a:rPr lang="en-US" sz="3200" dirty="0" smtClean="0"/>
              <a:t>Thou </a:t>
            </a:r>
            <a:r>
              <a:rPr lang="en-US" sz="3200" dirty="0"/>
              <a:t>(in this case, I) may not take the necklace.</a:t>
            </a:r>
            <a:endParaRPr lang="da-DK" sz="3200" dirty="0" smtClean="0"/>
          </a:p>
          <a:p>
            <a:endParaRPr lang="da-DK" sz="3200" dirty="0"/>
          </a:p>
          <a:p>
            <a:endParaRPr lang="da-DK" b="1" dirty="0"/>
          </a:p>
          <a:p>
            <a:r>
              <a:rPr lang="da-DK" b="1" dirty="0" smtClean="0"/>
              <a:t> </a:t>
            </a:r>
            <a:endParaRPr lang="da-DK" dirty="0"/>
          </a:p>
        </p:txBody>
      </p:sp>
      <p:pic>
        <p:nvPicPr>
          <p:cNvPr id="7170" name="Picture 2" descr="ASOS Vintage Style Filigree Flower Choker Neckl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764704"/>
            <a:ext cx="2762250" cy="3524251"/>
          </a:xfrm>
          <a:prstGeom prst="rect">
            <a:avLst/>
          </a:prstGeom>
          <a:noFill/>
          <a:extLst>
            <a:ext uri="{909E8E84-426E-40DD-AFC4-6F175D3DCCD1}">
              <a14:hiddenFill xmlns:a14="http://schemas.microsoft.com/office/drawing/2010/main">
                <a:solidFill>
                  <a:srgbClr val="FFFFFF"/>
                </a:solidFill>
              </a14:hiddenFill>
            </a:ext>
          </a:extLst>
        </p:spPr>
      </p:pic>
      <p:sp>
        <p:nvSpPr>
          <p:cNvPr id="4" name="Tekstboks 3"/>
          <p:cNvSpPr txBox="1"/>
          <p:nvPr/>
        </p:nvSpPr>
        <p:spPr>
          <a:xfrm>
            <a:off x="395536" y="4731808"/>
            <a:ext cx="2762250" cy="1077218"/>
          </a:xfrm>
          <a:prstGeom prst="rect">
            <a:avLst/>
          </a:prstGeom>
          <a:noFill/>
        </p:spPr>
        <p:txBody>
          <a:bodyPr wrap="square" rtlCol="0">
            <a:spAutoFit/>
          </a:bodyPr>
          <a:lstStyle/>
          <a:p>
            <a:r>
              <a:rPr lang="da-DK" sz="3200" b="1" dirty="0" err="1" smtClean="0"/>
              <a:t>Deontological</a:t>
            </a:r>
            <a:r>
              <a:rPr lang="da-DK" sz="3200" b="1" dirty="0" smtClean="0"/>
              <a:t> </a:t>
            </a:r>
            <a:r>
              <a:rPr lang="da-DK" sz="3200" b="1" dirty="0"/>
              <a:t>Reasoning </a:t>
            </a:r>
          </a:p>
        </p:txBody>
      </p:sp>
    </p:spTree>
    <p:extLst>
      <p:ext uri="{BB962C8B-B14F-4D97-AF65-F5344CB8AC3E}">
        <p14:creationId xmlns:p14="http://schemas.microsoft.com/office/powerpoint/2010/main" val="139709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539552" y="44624"/>
            <a:ext cx="8424935" cy="6494085"/>
          </a:xfrm>
          <a:prstGeom prst="rect">
            <a:avLst/>
          </a:prstGeom>
          <a:noFill/>
        </p:spPr>
        <p:txBody>
          <a:bodyPr wrap="square" rtlCol="0">
            <a:spAutoFit/>
          </a:bodyPr>
          <a:lstStyle/>
          <a:p>
            <a:r>
              <a:rPr lang="en-GB" sz="3200" b="1" dirty="0" smtClean="0"/>
              <a:t>Deontological Reasoning</a:t>
            </a:r>
            <a:r>
              <a:rPr lang="en-GB" sz="3200" dirty="0" smtClean="0"/>
              <a:t> </a:t>
            </a:r>
          </a:p>
          <a:p>
            <a:endParaRPr lang="en-GB" sz="3200" dirty="0" smtClean="0"/>
          </a:p>
          <a:p>
            <a:r>
              <a:rPr lang="en-GB" sz="3200" dirty="0" smtClean="0"/>
              <a:t>Here ethics is cased on a set of laws or commandments (i.e. the 10 commandments).</a:t>
            </a:r>
          </a:p>
          <a:p>
            <a:endParaRPr lang="en-GB" sz="3200" dirty="0" smtClean="0"/>
          </a:p>
          <a:p>
            <a:r>
              <a:rPr lang="en-GB" sz="3200" dirty="0" smtClean="0"/>
              <a:t>E.g.</a:t>
            </a:r>
          </a:p>
          <a:p>
            <a:r>
              <a:rPr lang="en-GB" sz="3200" dirty="0" smtClean="0"/>
              <a:t>Thou shalt not kill</a:t>
            </a:r>
          </a:p>
          <a:p>
            <a:r>
              <a:rPr lang="en-GB" sz="3200" dirty="0" smtClean="0"/>
              <a:t>Thou shalt not steal</a:t>
            </a:r>
          </a:p>
          <a:p>
            <a:endParaRPr lang="en-GB" sz="3200" dirty="0" smtClean="0"/>
          </a:p>
          <a:p>
            <a:r>
              <a:rPr lang="en-GB" sz="3200" dirty="0" smtClean="0"/>
              <a:t>The great commandment: </a:t>
            </a:r>
            <a:br>
              <a:rPr lang="en-GB" sz="3200" dirty="0" smtClean="0"/>
            </a:br>
            <a:r>
              <a:rPr lang="en-GB" sz="3200" dirty="0" smtClean="0"/>
              <a:t>Love your neighbour as yourself.</a:t>
            </a:r>
          </a:p>
          <a:p>
            <a:endParaRPr lang="en-GB" sz="3200" dirty="0" smtClean="0"/>
          </a:p>
          <a:p>
            <a:r>
              <a:rPr lang="en-GB" sz="3200" dirty="0" smtClean="0"/>
              <a:t>Relation between </a:t>
            </a:r>
            <a:r>
              <a:rPr lang="en-GB" sz="3200" b="1" dirty="0" smtClean="0"/>
              <a:t>moral and legal laws</a:t>
            </a:r>
            <a:r>
              <a:rPr lang="en-GB" sz="3200" dirty="0" smtClean="0"/>
              <a:t>?</a:t>
            </a:r>
            <a:endParaRPr lang="en-GB" b="1" dirty="0"/>
          </a:p>
        </p:txBody>
      </p:sp>
    </p:spTree>
    <p:extLst>
      <p:ext uri="{BB962C8B-B14F-4D97-AF65-F5344CB8AC3E}">
        <p14:creationId xmlns:p14="http://schemas.microsoft.com/office/powerpoint/2010/main" val="2700888119"/>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1407</TotalTime>
  <Words>1167</Words>
  <Application>Microsoft Office PowerPoint</Application>
  <PresentationFormat>Skærmshow (4:3)</PresentationFormat>
  <Paragraphs>230</Paragraphs>
  <Slides>28</Slides>
  <Notes>2</Notes>
  <HiddenSlides>0</HiddenSlides>
  <MMClips>0</MMClips>
  <ScaleCrop>false</ScaleCrop>
  <HeadingPairs>
    <vt:vector size="4" baseType="variant">
      <vt:variant>
        <vt:lpstr>Tema</vt:lpstr>
      </vt:variant>
      <vt:variant>
        <vt:i4>1</vt:i4>
      </vt:variant>
      <vt:variant>
        <vt:lpstr>Diastitler</vt:lpstr>
      </vt:variant>
      <vt:variant>
        <vt:i4>28</vt:i4>
      </vt:variant>
    </vt:vector>
  </HeadingPairs>
  <TitlesOfParts>
    <vt:vector size="29" baseType="lpstr">
      <vt:lpstr>Kontortema</vt:lpstr>
      <vt:lpstr>PowerPoint-præsentation</vt:lpstr>
      <vt:lpstr>PowerPoint-præsentation</vt:lpstr>
      <vt:lpstr>PowerPoint-præsentation</vt:lpstr>
      <vt:lpstr>PowerPoint-præsentation</vt:lpstr>
      <vt:lpstr>PowerPoint-præsentation</vt:lpstr>
      <vt:lpstr>Design ethics</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poe</dc:creator>
  <cp:lastModifiedBy>Peter Øhrstrøm</cp:lastModifiedBy>
  <cp:revision>102</cp:revision>
  <cp:lastPrinted>2014-09-05T16:52:01Z</cp:lastPrinted>
  <dcterms:created xsi:type="dcterms:W3CDTF">2014-09-02T16:33:37Z</dcterms:created>
  <dcterms:modified xsi:type="dcterms:W3CDTF">2017-02-05T23:05:07Z</dcterms:modified>
</cp:coreProperties>
</file>